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4" r:id="rId1"/>
  </p:sldMasterIdLst>
  <p:notesMasterIdLst>
    <p:notesMasterId r:id="rId52"/>
  </p:notesMasterIdLst>
  <p:sldIdLst>
    <p:sldId id="256" r:id="rId2"/>
    <p:sldId id="340" r:id="rId3"/>
    <p:sldId id="257" r:id="rId4"/>
    <p:sldId id="258" r:id="rId5"/>
    <p:sldId id="291" r:id="rId6"/>
    <p:sldId id="261" r:id="rId7"/>
    <p:sldId id="309" r:id="rId8"/>
    <p:sldId id="322" r:id="rId9"/>
    <p:sldId id="323" r:id="rId10"/>
    <p:sldId id="325" r:id="rId11"/>
    <p:sldId id="326" r:id="rId12"/>
    <p:sldId id="327" r:id="rId13"/>
    <p:sldId id="262" r:id="rId14"/>
    <p:sldId id="292" r:id="rId15"/>
    <p:sldId id="337" r:id="rId16"/>
    <p:sldId id="338" r:id="rId17"/>
    <p:sldId id="263" r:id="rId18"/>
    <p:sldId id="299" r:id="rId19"/>
    <p:sldId id="300" r:id="rId20"/>
    <p:sldId id="329" r:id="rId21"/>
    <p:sldId id="330" r:id="rId22"/>
    <p:sldId id="293" r:id="rId23"/>
    <p:sldId id="307" r:id="rId24"/>
    <p:sldId id="294" r:id="rId25"/>
    <p:sldId id="331" r:id="rId26"/>
    <p:sldId id="332" r:id="rId27"/>
    <p:sldId id="333" r:id="rId28"/>
    <p:sldId id="308" r:id="rId29"/>
    <p:sldId id="296" r:id="rId30"/>
    <p:sldId id="334" r:id="rId31"/>
    <p:sldId id="335" r:id="rId32"/>
    <p:sldId id="336" r:id="rId33"/>
    <p:sldId id="339" r:id="rId34"/>
    <p:sldId id="270" r:id="rId35"/>
    <p:sldId id="271" r:id="rId36"/>
    <p:sldId id="272" r:id="rId37"/>
    <p:sldId id="273" r:id="rId38"/>
    <p:sldId id="274" r:id="rId39"/>
    <p:sldId id="275" r:id="rId40"/>
    <p:sldId id="276" r:id="rId41"/>
    <p:sldId id="277" r:id="rId42"/>
    <p:sldId id="278" r:id="rId43"/>
    <p:sldId id="301" r:id="rId44"/>
    <p:sldId id="289" r:id="rId45"/>
    <p:sldId id="303" r:id="rId46"/>
    <p:sldId id="305" r:id="rId47"/>
    <p:sldId id="304" r:id="rId48"/>
    <p:sldId id="341" r:id="rId49"/>
    <p:sldId id="342" r:id="rId50"/>
    <p:sldId id="343"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736" autoAdjust="0"/>
  </p:normalViewPr>
  <p:slideViewPr>
    <p:cSldViewPr>
      <p:cViewPr varScale="1">
        <p:scale>
          <a:sx n="67" d="100"/>
          <a:sy n="67" d="100"/>
        </p:scale>
        <p:origin x="-918" y="-10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Sheet1!$A$2</c:f>
              <c:strCache>
                <c:ptCount val="1"/>
                <c:pt idx="0">
                  <c:v>Vector length</c:v>
                </c:pt>
              </c:strCache>
            </c:strRef>
          </c:tx>
          <c:cat>
            <c:strRef>
              <c:f>Sheet1!$B$1:$F$1</c:f>
              <c:strCache>
                <c:ptCount val="5"/>
                <c:pt idx="0">
                  <c:v>Origin</c:v>
                </c:pt>
                <c:pt idx="1">
                  <c:v>1:0</c:v>
                </c:pt>
                <c:pt idx="2">
                  <c:v>1:1</c:v>
                </c:pt>
                <c:pt idx="3">
                  <c:v>1.5:0</c:v>
                </c:pt>
                <c:pt idx="4">
                  <c:v>1.5:1</c:v>
                </c:pt>
              </c:strCache>
            </c:strRef>
          </c:cat>
          <c:val>
            <c:numRef>
              <c:f>Sheet1!$B$2:$F$2</c:f>
              <c:numCache>
                <c:formatCode>General</c:formatCode>
                <c:ptCount val="5"/>
                <c:pt idx="0">
                  <c:v>3780</c:v>
                </c:pt>
                <c:pt idx="1">
                  <c:v>2448</c:v>
                </c:pt>
                <c:pt idx="2">
                  <c:v>3024</c:v>
                </c:pt>
                <c:pt idx="3">
                  <c:v>2232</c:v>
                </c:pt>
                <c:pt idx="4">
                  <c:v>2736</c:v>
                </c:pt>
              </c:numCache>
            </c:numRef>
          </c:val>
          <c:smooth val="0"/>
        </c:ser>
        <c:dLbls>
          <c:showLegendKey val="0"/>
          <c:showVal val="0"/>
          <c:showCatName val="0"/>
          <c:showSerName val="0"/>
          <c:showPercent val="0"/>
          <c:showBubbleSize val="0"/>
        </c:dLbls>
        <c:marker val="1"/>
        <c:smooth val="0"/>
        <c:axId val="117916672"/>
        <c:axId val="38539776"/>
      </c:lineChart>
      <c:lineChart>
        <c:grouping val="standard"/>
        <c:varyColors val="0"/>
        <c:ser>
          <c:idx val="1"/>
          <c:order val="1"/>
          <c:tx>
            <c:strRef>
              <c:f>Sheet1!$A$3</c:f>
              <c:strCache>
                <c:ptCount val="1"/>
                <c:pt idx="0">
                  <c:v>Speed (in minutes)</c:v>
                </c:pt>
              </c:strCache>
            </c:strRef>
          </c:tx>
          <c:spPr>
            <a:ln>
              <a:solidFill>
                <a:srgbClr val="860000"/>
              </a:solidFill>
            </a:ln>
          </c:spPr>
          <c:marker>
            <c:spPr>
              <a:solidFill>
                <a:srgbClr val="FF0000"/>
              </a:solidFill>
            </c:spPr>
          </c:marker>
          <c:cat>
            <c:strRef>
              <c:f>Sheet1!$B$1:$F$1</c:f>
              <c:strCache>
                <c:ptCount val="5"/>
                <c:pt idx="0">
                  <c:v>Origin</c:v>
                </c:pt>
                <c:pt idx="1">
                  <c:v>1:0</c:v>
                </c:pt>
                <c:pt idx="2">
                  <c:v>1:1</c:v>
                </c:pt>
                <c:pt idx="3">
                  <c:v>1.5:0</c:v>
                </c:pt>
                <c:pt idx="4">
                  <c:v>1.5:1</c:v>
                </c:pt>
              </c:strCache>
            </c:strRef>
          </c:cat>
          <c:val>
            <c:numRef>
              <c:f>Sheet1!$B$3:$F$3</c:f>
              <c:numCache>
                <c:formatCode>General</c:formatCode>
                <c:ptCount val="5"/>
                <c:pt idx="0">
                  <c:v>4.8453330000000001</c:v>
                </c:pt>
                <c:pt idx="1">
                  <c:v>2.2993000000000001</c:v>
                </c:pt>
                <c:pt idx="2">
                  <c:v>2.9966330000000001</c:v>
                </c:pt>
                <c:pt idx="3">
                  <c:v>2.2313170000000002</c:v>
                </c:pt>
                <c:pt idx="4">
                  <c:v>3.5532170000000001</c:v>
                </c:pt>
              </c:numCache>
            </c:numRef>
          </c:val>
          <c:smooth val="0"/>
        </c:ser>
        <c:dLbls>
          <c:showLegendKey val="0"/>
          <c:showVal val="0"/>
          <c:showCatName val="0"/>
          <c:showSerName val="0"/>
          <c:showPercent val="0"/>
          <c:showBubbleSize val="0"/>
        </c:dLbls>
        <c:marker val="1"/>
        <c:smooth val="0"/>
        <c:axId val="117918720"/>
        <c:axId val="38542080"/>
      </c:lineChart>
      <c:catAx>
        <c:axId val="117916672"/>
        <c:scaling>
          <c:orientation val="minMax"/>
        </c:scaling>
        <c:delete val="0"/>
        <c:axPos val="b"/>
        <c:majorTickMark val="out"/>
        <c:minorTickMark val="none"/>
        <c:tickLblPos val="nextTo"/>
        <c:txPr>
          <a:bodyPr/>
          <a:lstStyle/>
          <a:p>
            <a:pPr>
              <a:defRPr sz="2000"/>
            </a:pPr>
            <a:endParaRPr lang="en-US"/>
          </a:p>
        </c:txPr>
        <c:crossAx val="38539776"/>
        <c:crosses val="autoZero"/>
        <c:auto val="1"/>
        <c:lblAlgn val="ctr"/>
        <c:lblOffset val="100"/>
        <c:noMultiLvlLbl val="0"/>
      </c:catAx>
      <c:valAx>
        <c:axId val="38539776"/>
        <c:scaling>
          <c:orientation val="minMax"/>
        </c:scaling>
        <c:delete val="0"/>
        <c:axPos val="l"/>
        <c:majorGridlines/>
        <c:numFmt formatCode="General" sourceLinked="1"/>
        <c:majorTickMark val="out"/>
        <c:minorTickMark val="none"/>
        <c:tickLblPos val="nextTo"/>
        <c:txPr>
          <a:bodyPr/>
          <a:lstStyle/>
          <a:p>
            <a:pPr>
              <a:defRPr sz="1600"/>
            </a:pPr>
            <a:endParaRPr lang="en-US"/>
          </a:p>
        </c:txPr>
        <c:crossAx val="117916672"/>
        <c:crosses val="autoZero"/>
        <c:crossBetween val="between"/>
      </c:valAx>
      <c:valAx>
        <c:axId val="38542080"/>
        <c:scaling>
          <c:orientation val="minMax"/>
        </c:scaling>
        <c:delete val="0"/>
        <c:axPos val="r"/>
        <c:numFmt formatCode="General" sourceLinked="1"/>
        <c:majorTickMark val="out"/>
        <c:minorTickMark val="none"/>
        <c:tickLblPos val="nextTo"/>
        <c:txPr>
          <a:bodyPr/>
          <a:lstStyle/>
          <a:p>
            <a:pPr>
              <a:defRPr sz="1600"/>
            </a:pPr>
            <a:endParaRPr lang="en-US"/>
          </a:p>
        </c:txPr>
        <c:crossAx val="117918720"/>
        <c:crosses val="max"/>
        <c:crossBetween val="between"/>
      </c:valAx>
      <c:catAx>
        <c:axId val="117918720"/>
        <c:scaling>
          <c:orientation val="minMax"/>
        </c:scaling>
        <c:delete val="1"/>
        <c:axPos val="b"/>
        <c:majorTickMark val="out"/>
        <c:minorTickMark val="none"/>
        <c:tickLblPos val="nextTo"/>
        <c:crossAx val="38542080"/>
        <c:crosses val="autoZero"/>
        <c:auto val="1"/>
        <c:lblAlgn val="ctr"/>
        <c:lblOffset val="100"/>
        <c:noMultiLvlLbl val="0"/>
      </c:catAx>
    </c:plotArea>
    <c:legend>
      <c:legendPos val="r"/>
      <c:layout/>
      <c:overlay val="0"/>
      <c:txPr>
        <a:bodyPr/>
        <a:lstStyle/>
        <a:p>
          <a:pPr>
            <a:defRPr sz="1600"/>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Sheet1!$A$3</c:f>
              <c:strCache>
                <c:ptCount val="1"/>
                <c:pt idx="0">
                  <c:v>Vector length</c:v>
                </c:pt>
              </c:strCache>
            </c:strRef>
          </c:tx>
          <c:marker>
            <c:symbol val="none"/>
          </c:marker>
          <c:cat>
            <c:strRef>
              <c:f>Sheet1!$B$2:$D$2</c:f>
              <c:strCache>
                <c:ptCount val="3"/>
                <c:pt idx="0">
                  <c:v>Original </c:v>
                </c:pt>
                <c:pt idx="1">
                  <c:v>3 levels</c:v>
                </c:pt>
                <c:pt idx="2">
                  <c:v>5 levels</c:v>
                </c:pt>
              </c:strCache>
            </c:strRef>
          </c:cat>
          <c:val>
            <c:numRef>
              <c:f>Sheet1!$B$3:$D$3</c:f>
              <c:numCache>
                <c:formatCode>General</c:formatCode>
                <c:ptCount val="3"/>
                <c:pt idx="0">
                  <c:v>3780</c:v>
                </c:pt>
                <c:pt idx="1">
                  <c:v>4644</c:v>
                </c:pt>
                <c:pt idx="2">
                  <c:v>6228</c:v>
                </c:pt>
              </c:numCache>
            </c:numRef>
          </c:val>
          <c:smooth val="0"/>
        </c:ser>
        <c:dLbls>
          <c:showLegendKey val="0"/>
          <c:showVal val="0"/>
          <c:showCatName val="0"/>
          <c:showSerName val="0"/>
          <c:showPercent val="0"/>
          <c:showBubbleSize val="0"/>
        </c:dLbls>
        <c:marker val="1"/>
        <c:smooth val="0"/>
        <c:axId val="225776128"/>
        <c:axId val="116825408"/>
      </c:lineChart>
      <c:lineChart>
        <c:grouping val="standard"/>
        <c:varyColors val="0"/>
        <c:ser>
          <c:idx val="1"/>
          <c:order val="1"/>
          <c:tx>
            <c:strRef>
              <c:f>Sheet1!$A$4</c:f>
              <c:strCache>
                <c:ptCount val="1"/>
                <c:pt idx="0">
                  <c:v>Time(in minutes)</c:v>
                </c:pt>
              </c:strCache>
            </c:strRef>
          </c:tx>
          <c:spPr>
            <a:ln>
              <a:gradFill>
                <a:gsLst>
                  <a:gs pos="0">
                    <a:srgbClr val="FF0000"/>
                  </a:gs>
                  <a:gs pos="45000">
                    <a:srgbClr val="FF7A00"/>
                  </a:gs>
                  <a:gs pos="70000">
                    <a:srgbClr val="FF0300"/>
                  </a:gs>
                  <a:gs pos="100000">
                    <a:srgbClr val="4D0808"/>
                  </a:gs>
                </a:gsLst>
                <a:lin ang="5400000" scaled="0"/>
              </a:gradFill>
            </a:ln>
          </c:spPr>
          <c:marker>
            <c:symbol val="none"/>
          </c:marker>
          <c:dPt>
            <c:idx val="2"/>
            <c:bubble3D val="0"/>
            <c:spPr>
              <a:ln>
                <a:gradFill>
                  <a:gsLst>
                    <a:gs pos="0">
                      <a:srgbClr val="FF0000"/>
                    </a:gs>
                    <a:gs pos="2000">
                      <a:srgbClr val="FF7A00"/>
                    </a:gs>
                    <a:gs pos="0">
                      <a:srgbClr val="FF0300"/>
                    </a:gs>
                    <a:gs pos="0">
                      <a:srgbClr val="4D0808"/>
                    </a:gs>
                  </a:gsLst>
                  <a:lin ang="5400000" scaled="0"/>
                </a:gradFill>
              </a:ln>
            </c:spPr>
          </c:dPt>
          <c:cat>
            <c:strRef>
              <c:f>Sheet1!$B$2:$D$2</c:f>
              <c:strCache>
                <c:ptCount val="3"/>
                <c:pt idx="0">
                  <c:v>Original </c:v>
                </c:pt>
                <c:pt idx="1">
                  <c:v>3 levels</c:v>
                </c:pt>
                <c:pt idx="2">
                  <c:v>5 levels</c:v>
                </c:pt>
              </c:strCache>
            </c:strRef>
          </c:cat>
          <c:val>
            <c:numRef>
              <c:f>Sheet1!$B$4:$D$4</c:f>
              <c:numCache>
                <c:formatCode>General</c:formatCode>
                <c:ptCount val="3"/>
                <c:pt idx="0">
                  <c:v>4.8453330000000001</c:v>
                </c:pt>
                <c:pt idx="1">
                  <c:v>6.1259499999999996</c:v>
                </c:pt>
                <c:pt idx="2">
                  <c:v>11.112233</c:v>
                </c:pt>
              </c:numCache>
            </c:numRef>
          </c:val>
          <c:smooth val="0"/>
        </c:ser>
        <c:dLbls>
          <c:showLegendKey val="0"/>
          <c:showVal val="0"/>
          <c:showCatName val="0"/>
          <c:showSerName val="0"/>
          <c:showPercent val="0"/>
          <c:showBubbleSize val="0"/>
        </c:dLbls>
        <c:marker val="1"/>
        <c:smooth val="0"/>
        <c:axId val="225796096"/>
        <c:axId val="118292480"/>
      </c:lineChart>
      <c:catAx>
        <c:axId val="225776128"/>
        <c:scaling>
          <c:orientation val="minMax"/>
        </c:scaling>
        <c:delete val="0"/>
        <c:axPos val="b"/>
        <c:majorTickMark val="out"/>
        <c:minorTickMark val="none"/>
        <c:tickLblPos val="nextTo"/>
        <c:txPr>
          <a:bodyPr/>
          <a:lstStyle/>
          <a:p>
            <a:pPr>
              <a:defRPr sz="1800"/>
            </a:pPr>
            <a:endParaRPr lang="en-US"/>
          </a:p>
        </c:txPr>
        <c:crossAx val="116825408"/>
        <c:crosses val="autoZero"/>
        <c:auto val="1"/>
        <c:lblAlgn val="ctr"/>
        <c:lblOffset val="100"/>
        <c:noMultiLvlLbl val="0"/>
      </c:catAx>
      <c:valAx>
        <c:axId val="116825408"/>
        <c:scaling>
          <c:orientation val="minMax"/>
        </c:scaling>
        <c:delete val="0"/>
        <c:axPos val="l"/>
        <c:majorGridlines/>
        <c:numFmt formatCode="General" sourceLinked="1"/>
        <c:majorTickMark val="out"/>
        <c:minorTickMark val="none"/>
        <c:tickLblPos val="nextTo"/>
        <c:txPr>
          <a:bodyPr/>
          <a:lstStyle/>
          <a:p>
            <a:pPr>
              <a:defRPr sz="1800"/>
            </a:pPr>
            <a:endParaRPr lang="en-US"/>
          </a:p>
        </c:txPr>
        <c:crossAx val="225776128"/>
        <c:crosses val="autoZero"/>
        <c:crossBetween val="between"/>
      </c:valAx>
      <c:valAx>
        <c:axId val="118292480"/>
        <c:scaling>
          <c:orientation val="minMax"/>
        </c:scaling>
        <c:delete val="0"/>
        <c:axPos val="r"/>
        <c:numFmt formatCode="General" sourceLinked="1"/>
        <c:majorTickMark val="out"/>
        <c:minorTickMark val="none"/>
        <c:tickLblPos val="nextTo"/>
        <c:txPr>
          <a:bodyPr/>
          <a:lstStyle/>
          <a:p>
            <a:pPr>
              <a:defRPr sz="1800"/>
            </a:pPr>
            <a:endParaRPr lang="en-US"/>
          </a:p>
        </c:txPr>
        <c:crossAx val="225796096"/>
        <c:crosses val="max"/>
        <c:crossBetween val="between"/>
      </c:valAx>
      <c:catAx>
        <c:axId val="225796096"/>
        <c:scaling>
          <c:orientation val="minMax"/>
        </c:scaling>
        <c:delete val="1"/>
        <c:axPos val="b"/>
        <c:majorTickMark val="out"/>
        <c:minorTickMark val="none"/>
        <c:tickLblPos val="nextTo"/>
        <c:crossAx val="118292480"/>
        <c:crosses val="autoZero"/>
        <c:auto val="1"/>
        <c:lblAlgn val="ctr"/>
        <c:lblOffset val="100"/>
        <c:noMultiLvlLbl val="0"/>
      </c:catAx>
    </c:plotArea>
    <c:legend>
      <c:legendPos val="r"/>
      <c:legendEntry>
        <c:idx val="0"/>
        <c:txPr>
          <a:bodyPr/>
          <a:lstStyle/>
          <a:p>
            <a:pPr>
              <a:defRPr sz="1800"/>
            </a:pPr>
            <a:endParaRPr lang="en-US"/>
          </a:p>
        </c:txPr>
      </c:legendEntry>
      <c:legendEntry>
        <c:idx val="1"/>
        <c:txPr>
          <a:bodyPr/>
          <a:lstStyle/>
          <a:p>
            <a:pPr>
              <a:defRPr sz="1800"/>
            </a:pPr>
            <a:endParaRPr lang="en-US"/>
          </a:p>
        </c:txPr>
      </c:legendEntry>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94FB40-6B53-452A-BEFA-D01C8A44D888}"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DF5615CA-1CAF-4746-9A19-42EDE2804396}">
      <dgm:prSet phldrT="[Text]"/>
      <dgm:spPr/>
      <dgm:t>
        <a:bodyPr/>
        <a:lstStyle/>
        <a:p>
          <a:r>
            <a:rPr lang="en-US" dirty="0" smtClean="0"/>
            <a:t>IMPROVEMENTS</a:t>
          </a:r>
          <a:endParaRPr lang="en-US" dirty="0"/>
        </a:p>
      </dgm:t>
    </dgm:pt>
    <dgm:pt modelId="{F4956CCA-D409-4D4F-96B2-7F4DFF414EF6}" type="parTrans" cxnId="{EDB9584D-3574-49BE-AA19-7C6D1E4EE51F}">
      <dgm:prSet/>
      <dgm:spPr/>
      <dgm:t>
        <a:bodyPr/>
        <a:lstStyle/>
        <a:p>
          <a:endParaRPr lang="en-US"/>
        </a:p>
      </dgm:t>
    </dgm:pt>
    <dgm:pt modelId="{90D60412-A0B3-4B19-9699-7A79E920B180}" type="sibTrans" cxnId="{EDB9584D-3574-49BE-AA19-7C6D1E4EE51F}">
      <dgm:prSet/>
      <dgm:spPr/>
      <dgm:t>
        <a:bodyPr/>
        <a:lstStyle/>
        <a:p>
          <a:endParaRPr lang="en-US"/>
        </a:p>
      </dgm:t>
    </dgm:pt>
    <dgm:pt modelId="{4ABE0014-CD98-4FFC-807B-F7601E652762}">
      <dgm:prSet phldrT="[Text]"/>
      <dgm:spPr/>
      <dgm:t>
        <a:bodyPr/>
        <a:lstStyle/>
        <a:p>
          <a:r>
            <a:rPr lang="en-US" dirty="0" smtClean="0"/>
            <a:t>PERFORMANCE</a:t>
          </a:r>
        </a:p>
        <a:p>
          <a:r>
            <a:rPr lang="en-US" dirty="0" smtClean="0"/>
            <a:t>(Spatial Selective Approach)</a:t>
          </a:r>
          <a:endParaRPr lang="en-US" dirty="0"/>
        </a:p>
      </dgm:t>
    </dgm:pt>
    <dgm:pt modelId="{7F38C10A-F106-4784-99DD-557935B223FD}" type="parTrans" cxnId="{25BD1285-E6BF-432D-89DA-27F1B5C353B7}">
      <dgm:prSet/>
      <dgm:spPr/>
      <dgm:t>
        <a:bodyPr/>
        <a:lstStyle/>
        <a:p>
          <a:endParaRPr lang="en-US"/>
        </a:p>
      </dgm:t>
    </dgm:pt>
    <dgm:pt modelId="{072A8BDD-C588-4F30-8291-4CC0E620EDEE}" type="sibTrans" cxnId="{25BD1285-E6BF-432D-89DA-27F1B5C353B7}">
      <dgm:prSet/>
      <dgm:spPr/>
      <dgm:t>
        <a:bodyPr/>
        <a:lstStyle/>
        <a:p>
          <a:endParaRPr lang="en-US"/>
        </a:p>
      </dgm:t>
    </dgm:pt>
    <dgm:pt modelId="{B155BA0F-D82E-4DDF-AFE3-72EF8AA3A8CC}">
      <dgm:prSet phldrT="[Text]"/>
      <dgm:spPr/>
      <dgm:t>
        <a:bodyPr/>
        <a:lstStyle/>
        <a:p>
          <a:r>
            <a:rPr lang="en-US" dirty="0" smtClean="0"/>
            <a:t>ACCURACY</a:t>
          </a:r>
        </a:p>
        <a:p>
          <a:r>
            <a:rPr lang="en-US" dirty="0" smtClean="0"/>
            <a:t>(Multi-Level Approach)</a:t>
          </a:r>
          <a:endParaRPr lang="en-US" dirty="0"/>
        </a:p>
      </dgm:t>
    </dgm:pt>
    <dgm:pt modelId="{122B84CE-96F8-4C8E-B937-E71C967EE1A2}" type="parTrans" cxnId="{E2D8B03B-43E5-4AFC-8F23-0D918EFCB02A}">
      <dgm:prSet/>
      <dgm:spPr/>
      <dgm:t>
        <a:bodyPr/>
        <a:lstStyle/>
        <a:p>
          <a:endParaRPr lang="en-US"/>
        </a:p>
      </dgm:t>
    </dgm:pt>
    <dgm:pt modelId="{969D826D-2EF7-4A2F-B6C5-CFB660B59EAA}" type="sibTrans" cxnId="{E2D8B03B-43E5-4AFC-8F23-0D918EFCB02A}">
      <dgm:prSet/>
      <dgm:spPr/>
      <dgm:t>
        <a:bodyPr/>
        <a:lstStyle/>
        <a:p>
          <a:endParaRPr lang="en-US"/>
        </a:p>
      </dgm:t>
    </dgm:pt>
    <dgm:pt modelId="{3684878A-49A5-4996-BCDD-D8385799EA53}" type="pres">
      <dgm:prSet presAssocID="{B594FB40-6B53-452A-BEFA-D01C8A44D888}" presName="hierChild1" presStyleCnt="0">
        <dgm:presLayoutVars>
          <dgm:orgChart val="1"/>
          <dgm:chPref val="1"/>
          <dgm:dir/>
          <dgm:animOne val="branch"/>
          <dgm:animLvl val="lvl"/>
          <dgm:resizeHandles/>
        </dgm:presLayoutVars>
      </dgm:prSet>
      <dgm:spPr/>
      <dgm:t>
        <a:bodyPr/>
        <a:lstStyle/>
        <a:p>
          <a:endParaRPr lang="en-US"/>
        </a:p>
      </dgm:t>
    </dgm:pt>
    <dgm:pt modelId="{0F2B5E64-0C41-4D95-B37A-CE6E5D6F881C}" type="pres">
      <dgm:prSet presAssocID="{DF5615CA-1CAF-4746-9A19-42EDE2804396}" presName="hierRoot1" presStyleCnt="0">
        <dgm:presLayoutVars>
          <dgm:hierBranch val="init"/>
        </dgm:presLayoutVars>
      </dgm:prSet>
      <dgm:spPr/>
    </dgm:pt>
    <dgm:pt modelId="{33B16FA6-7D35-4CEE-8609-37C29411BAE3}" type="pres">
      <dgm:prSet presAssocID="{DF5615CA-1CAF-4746-9A19-42EDE2804396}" presName="rootComposite1" presStyleCnt="0"/>
      <dgm:spPr/>
    </dgm:pt>
    <dgm:pt modelId="{DD84EBE4-A71D-42A3-A4B5-D879393492B0}" type="pres">
      <dgm:prSet presAssocID="{DF5615CA-1CAF-4746-9A19-42EDE2804396}" presName="rootText1" presStyleLbl="node0" presStyleIdx="0" presStyleCnt="1" custLinFactNeighborX="-8366" custLinFactNeighborY="4874">
        <dgm:presLayoutVars>
          <dgm:chPref val="3"/>
        </dgm:presLayoutVars>
      </dgm:prSet>
      <dgm:spPr/>
      <dgm:t>
        <a:bodyPr/>
        <a:lstStyle/>
        <a:p>
          <a:endParaRPr lang="en-US"/>
        </a:p>
      </dgm:t>
    </dgm:pt>
    <dgm:pt modelId="{7D6DC0E3-4704-4658-A48F-8AC016B6AA53}" type="pres">
      <dgm:prSet presAssocID="{DF5615CA-1CAF-4746-9A19-42EDE2804396}" presName="rootConnector1" presStyleLbl="node1" presStyleIdx="0" presStyleCnt="0"/>
      <dgm:spPr/>
      <dgm:t>
        <a:bodyPr/>
        <a:lstStyle/>
        <a:p>
          <a:endParaRPr lang="en-US"/>
        </a:p>
      </dgm:t>
    </dgm:pt>
    <dgm:pt modelId="{18E587EE-057D-42D5-97F0-0B3F752BBD8E}" type="pres">
      <dgm:prSet presAssocID="{DF5615CA-1CAF-4746-9A19-42EDE2804396}" presName="hierChild2" presStyleCnt="0"/>
      <dgm:spPr/>
    </dgm:pt>
    <dgm:pt modelId="{36173271-9B20-438D-B97E-1A786B8CCD32}" type="pres">
      <dgm:prSet presAssocID="{7F38C10A-F106-4784-99DD-557935B223FD}" presName="Name64" presStyleLbl="parChTrans1D2" presStyleIdx="0" presStyleCnt="2"/>
      <dgm:spPr/>
      <dgm:t>
        <a:bodyPr/>
        <a:lstStyle/>
        <a:p>
          <a:endParaRPr lang="en-US"/>
        </a:p>
      </dgm:t>
    </dgm:pt>
    <dgm:pt modelId="{FF16D551-8E4D-4D23-87CD-AC66C82C0D1D}" type="pres">
      <dgm:prSet presAssocID="{4ABE0014-CD98-4FFC-807B-F7601E652762}" presName="hierRoot2" presStyleCnt="0">
        <dgm:presLayoutVars>
          <dgm:hierBranch val="init"/>
        </dgm:presLayoutVars>
      </dgm:prSet>
      <dgm:spPr/>
    </dgm:pt>
    <dgm:pt modelId="{0B328D0B-EC07-4A5C-841D-22D1EFBC12E3}" type="pres">
      <dgm:prSet presAssocID="{4ABE0014-CD98-4FFC-807B-F7601E652762}" presName="rootComposite" presStyleCnt="0"/>
      <dgm:spPr/>
    </dgm:pt>
    <dgm:pt modelId="{CCA1B220-DDA0-4D04-87E2-3CB0322D6AEA}" type="pres">
      <dgm:prSet presAssocID="{4ABE0014-CD98-4FFC-807B-F7601E652762}" presName="rootText" presStyleLbl="node2" presStyleIdx="0" presStyleCnt="2">
        <dgm:presLayoutVars>
          <dgm:chPref val="3"/>
        </dgm:presLayoutVars>
      </dgm:prSet>
      <dgm:spPr/>
      <dgm:t>
        <a:bodyPr/>
        <a:lstStyle/>
        <a:p>
          <a:endParaRPr lang="en-US"/>
        </a:p>
      </dgm:t>
    </dgm:pt>
    <dgm:pt modelId="{5BFE7CCD-77AA-455A-B45B-31727451F1EF}" type="pres">
      <dgm:prSet presAssocID="{4ABE0014-CD98-4FFC-807B-F7601E652762}" presName="rootConnector" presStyleLbl="node2" presStyleIdx="0" presStyleCnt="2"/>
      <dgm:spPr/>
      <dgm:t>
        <a:bodyPr/>
        <a:lstStyle/>
        <a:p>
          <a:endParaRPr lang="en-US"/>
        </a:p>
      </dgm:t>
    </dgm:pt>
    <dgm:pt modelId="{D1C942AB-0119-42B7-9260-D0BB8F86E8E4}" type="pres">
      <dgm:prSet presAssocID="{4ABE0014-CD98-4FFC-807B-F7601E652762}" presName="hierChild4" presStyleCnt="0"/>
      <dgm:spPr/>
    </dgm:pt>
    <dgm:pt modelId="{35897BE4-360D-43A4-8E3D-625AA77A0E3C}" type="pres">
      <dgm:prSet presAssocID="{4ABE0014-CD98-4FFC-807B-F7601E652762}" presName="hierChild5" presStyleCnt="0"/>
      <dgm:spPr/>
    </dgm:pt>
    <dgm:pt modelId="{DD2B6D8B-4349-48C2-9653-BD97C59712F6}" type="pres">
      <dgm:prSet presAssocID="{122B84CE-96F8-4C8E-B937-E71C967EE1A2}" presName="Name64" presStyleLbl="parChTrans1D2" presStyleIdx="1" presStyleCnt="2"/>
      <dgm:spPr/>
      <dgm:t>
        <a:bodyPr/>
        <a:lstStyle/>
        <a:p>
          <a:endParaRPr lang="en-US"/>
        </a:p>
      </dgm:t>
    </dgm:pt>
    <dgm:pt modelId="{1FAA237D-C31D-4648-8706-07643DAD4E51}" type="pres">
      <dgm:prSet presAssocID="{B155BA0F-D82E-4DDF-AFE3-72EF8AA3A8CC}" presName="hierRoot2" presStyleCnt="0">
        <dgm:presLayoutVars>
          <dgm:hierBranch val="init"/>
        </dgm:presLayoutVars>
      </dgm:prSet>
      <dgm:spPr/>
    </dgm:pt>
    <dgm:pt modelId="{6ECDB829-669B-4536-BA87-7FB5E71F8BAC}" type="pres">
      <dgm:prSet presAssocID="{B155BA0F-D82E-4DDF-AFE3-72EF8AA3A8CC}" presName="rootComposite" presStyleCnt="0"/>
      <dgm:spPr/>
    </dgm:pt>
    <dgm:pt modelId="{906334B2-63E7-4A10-A2F7-C0AACDA5BC36}" type="pres">
      <dgm:prSet presAssocID="{B155BA0F-D82E-4DDF-AFE3-72EF8AA3A8CC}" presName="rootText" presStyleLbl="node2" presStyleIdx="1" presStyleCnt="2">
        <dgm:presLayoutVars>
          <dgm:chPref val="3"/>
        </dgm:presLayoutVars>
      </dgm:prSet>
      <dgm:spPr/>
      <dgm:t>
        <a:bodyPr/>
        <a:lstStyle/>
        <a:p>
          <a:endParaRPr lang="en-US"/>
        </a:p>
      </dgm:t>
    </dgm:pt>
    <dgm:pt modelId="{5A3D8927-7122-4451-AFB1-B30F07C9F52C}" type="pres">
      <dgm:prSet presAssocID="{B155BA0F-D82E-4DDF-AFE3-72EF8AA3A8CC}" presName="rootConnector" presStyleLbl="node2" presStyleIdx="1" presStyleCnt="2"/>
      <dgm:spPr/>
      <dgm:t>
        <a:bodyPr/>
        <a:lstStyle/>
        <a:p>
          <a:endParaRPr lang="en-US"/>
        </a:p>
      </dgm:t>
    </dgm:pt>
    <dgm:pt modelId="{AED54DCB-50E5-4094-9D8A-53FC00CDDD6A}" type="pres">
      <dgm:prSet presAssocID="{B155BA0F-D82E-4DDF-AFE3-72EF8AA3A8CC}" presName="hierChild4" presStyleCnt="0"/>
      <dgm:spPr/>
    </dgm:pt>
    <dgm:pt modelId="{00EC32F1-CC0A-4E2A-A29B-4A57F50AF203}" type="pres">
      <dgm:prSet presAssocID="{B155BA0F-D82E-4DDF-AFE3-72EF8AA3A8CC}" presName="hierChild5" presStyleCnt="0"/>
      <dgm:spPr/>
    </dgm:pt>
    <dgm:pt modelId="{94BD063D-7F32-46C9-8C76-1BA065EA4A2C}" type="pres">
      <dgm:prSet presAssocID="{DF5615CA-1CAF-4746-9A19-42EDE2804396}" presName="hierChild3" presStyleCnt="0"/>
      <dgm:spPr/>
    </dgm:pt>
  </dgm:ptLst>
  <dgm:cxnLst>
    <dgm:cxn modelId="{A9CB00F4-58CF-4461-8259-0E18EE96AB55}" type="presOf" srcId="{B594FB40-6B53-452A-BEFA-D01C8A44D888}" destId="{3684878A-49A5-4996-BCDD-D8385799EA53}" srcOrd="0" destOrd="0" presId="urn:microsoft.com/office/officeart/2009/3/layout/HorizontalOrganizationChart"/>
    <dgm:cxn modelId="{28287563-3E3C-456C-9DEE-65FA560070AD}" type="presOf" srcId="{4ABE0014-CD98-4FFC-807B-F7601E652762}" destId="{CCA1B220-DDA0-4D04-87E2-3CB0322D6AEA}" srcOrd="0" destOrd="0" presId="urn:microsoft.com/office/officeart/2009/3/layout/HorizontalOrganizationChart"/>
    <dgm:cxn modelId="{E2D8B03B-43E5-4AFC-8F23-0D918EFCB02A}" srcId="{DF5615CA-1CAF-4746-9A19-42EDE2804396}" destId="{B155BA0F-D82E-4DDF-AFE3-72EF8AA3A8CC}" srcOrd="1" destOrd="0" parTransId="{122B84CE-96F8-4C8E-B937-E71C967EE1A2}" sibTransId="{969D826D-2EF7-4A2F-B6C5-CFB660B59EAA}"/>
    <dgm:cxn modelId="{A9C1E3E9-0FD9-4F6B-BA3C-0F6EF5E84F7A}" type="presOf" srcId="{122B84CE-96F8-4C8E-B937-E71C967EE1A2}" destId="{DD2B6D8B-4349-48C2-9653-BD97C59712F6}" srcOrd="0" destOrd="0" presId="urn:microsoft.com/office/officeart/2009/3/layout/HorizontalOrganizationChart"/>
    <dgm:cxn modelId="{06EEEA68-B8B5-436F-8D3F-09B5F59FF173}" type="presOf" srcId="{DF5615CA-1CAF-4746-9A19-42EDE2804396}" destId="{DD84EBE4-A71D-42A3-A4B5-D879393492B0}" srcOrd="0" destOrd="0" presId="urn:microsoft.com/office/officeart/2009/3/layout/HorizontalOrganizationChart"/>
    <dgm:cxn modelId="{D6BE4AB3-F4D3-4775-9F57-922130C4683A}" type="presOf" srcId="{B155BA0F-D82E-4DDF-AFE3-72EF8AA3A8CC}" destId="{5A3D8927-7122-4451-AFB1-B30F07C9F52C}" srcOrd="1" destOrd="0" presId="urn:microsoft.com/office/officeart/2009/3/layout/HorizontalOrganizationChart"/>
    <dgm:cxn modelId="{7B621B4E-0A3E-4975-AB2C-84A28307FE2A}" type="presOf" srcId="{DF5615CA-1CAF-4746-9A19-42EDE2804396}" destId="{7D6DC0E3-4704-4658-A48F-8AC016B6AA53}" srcOrd="1" destOrd="0" presId="urn:microsoft.com/office/officeart/2009/3/layout/HorizontalOrganizationChart"/>
    <dgm:cxn modelId="{EDB9584D-3574-49BE-AA19-7C6D1E4EE51F}" srcId="{B594FB40-6B53-452A-BEFA-D01C8A44D888}" destId="{DF5615CA-1CAF-4746-9A19-42EDE2804396}" srcOrd="0" destOrd="0" parTransId="{F4956CCA-D409-4D4F-96B2-7F4DFF414EF6}" sibTransId="{90D60412-A0B3-4B19-9699-7A79E920B180}"/>
    <dgm:cxn modelId="{BB25CA44-E3C6-4141-BE13-CEAE8F87FE44}" type="presOf" srcId="{4ABE0014-CD98-4FFC-807B-F7601E652762}" destId="{5BFE7CCD-77AA-455A-B45B-31727451F1EF}" srcOrd="1" destOrd="0" presId="urn:microsoft.com/office/officeart/2009/3/layout/HorizontalOrganizationChart"/>
    <dgm:cxn modelId="{BC8464E0-E4A2-4B51-93BB-29BB3BBCA492}" type="presOf" srcId="{7F38C10A-F106-4784-99DD-557935B223FD}" destId="{36173271-9B20-438D-B97E-1A786B8CCD32}" srcOrd="0" destOrd="0" presId="urn:microsoft.com/office/officeart/2009/3/layout/HorizontalOrganizationChart"/>
    <dgm:cxn modelId="{A9FDE89B-D1E4-4C1D-8577-C394C3F7CCF2}" type="presOf" srcId="{B155BA0F-D82E-4DDF-AFE3-72EF8AA3A8CC}" destId="{906334B2-63E7-4A10-A2F7-C0AACDA5BC36}" srcOrd="0" destOrd="0" presId="urn:microsoft.com/office/officeart/2009/3/layout/HorizontalOrganizationChart"/>
    <dgm:cxn modelId="{25BD1285-E6BF-432D-89DA-27F1B5C353B7}" srcId="{DF5615CA-1CAF-4746-9A19-42EDE2804396}" destId="{4ABE0014-CD98-4FFC-807B-F7601E652762}" srcOrd="0" destOrd="0" parTransId="{7F38C10A-F106-4784-99DD-557935B223FD}" sibTransId="{072A8BDD-C588-4F30-8291-4CC0E620EDEE}"/>
    <dgm:cxn modelId="{D4932FAB-BF8D-425C-9409-0435A4294ED2}" type="presParOf" srcId="{3684878A-49A5-4996-BCDD-D8385799EA53}" destId="{0F2B5E64-0C41-4D95-B37A-CE6E5D6F881C}" srcOrd="0" destOrd="0" presId="urn:microsoft.com/office/officeart/2009/3/layout/HorizontalOrganizationChart"/>
    <dgm:cxn modelId="{3C6F67C6-F298-47C9-B0F4-59AED4120399}" type="presParOf" srcId="{0F2B5E64-0C41-4D95-B37A-CE6E5D6F881C}" destId="{33B16FA6-7D35-4CEE-8609-37C29411BAE3}" srcOrd="0" destOrd="0" presId="urn:microsoft.com/office/officeart/2009/3/layout/HorizontalOrganizationChart"/>
    <dgm:cxn modelId="{DFB8F086-0889-47B9-AC99-978F817F0B75}" type="presParOf" srcId="{33B16FA6-7D35-4CEE-8609-37C29411BAE3}" destId="{DD84EBE4-A71D-42A3-A4B5-D879393492B0}" srcOrd="0" destOrd="0" presId="urn:microsoft.com/office/officeart/2009/3/layout/HorizontalOrganizationChart"/>
    <dgm:cxn modelId="{C545DD74-F49A-45E3-AE46-9A8927CB2323}" type="presParOf" srcId="{33B16FA6-7D35-4CEE-8609-37C29411BAE3}" destId="{7D6DC0E3-4704-4658-A48F-8AC016B6AA53}" srcOrd="1" destOrd="0" presId="urn:microsoft.com/office/officeart/2009/3/layout/HorizontalOrganizationChart"/>
    <dgm:cxn modelId="{AAE58641-626A-43DE-A717-98C4396CFC50}" type="presParOf" srcId="{0F2B5E64-0C41-4D95-B37A-CE6E5D6F881C}" destId="{18E587EE-057D-42D5-97F0-0B3F752BBD8E}" srcOrd="1" destOrd="0" presId="urn:microsoft.com/office/officeart/2009/3/layout/HorizontalOrganizationChart"/>
    <dgm:cxn modelId="{A191935D-3CB7-4EA3-848A-7C6895580A25}" type="presParOf" srcId="{18E587EE-057D-42D5-97F0-0B3F752BBD8E}" destId="{36173271-9B20-438D-B97E-1A786B8CCD32}" srcOrd="0" destOrd="0" presId="urn:microsoft.com/office/officeart/2009/3/layout/HorizontalOrganizationChart"/>
    <dgm:cxn modelId="{2C967E1D-F4DF-47CF-BD6F-3AB47A17B6D7}" type="presParOf" srcId="{18E587EE-057D-42D5-97F0-0B3F752BBD8E}" destId="{FF16D551-8E4D-4D23-87CD-AC66C82C0D1D}" srcOrd="1" destOrd="0" presId="urn:microsoft.com/office/officeart/2009/3/layout/HorizontalOrganizationChart"/>
    <dgm:cxn modelId="{EB090929-252A-40F3-95D4-33E049BBE5BC}" type="presParOf" srcId="{FF16D551-8E4D-4D23-87CD-AC66C82C0D1D}" destId="{0B328D0B-EC07-4A5C-841D-22D1EFBC12E3}" srcOrd="0" destOrd="0" presId="urn:microsoft.com/office/officeart/2009/3/layout/HorizontalOrganizationChart"/>
    <dgm:cxn modelId="{E0B6F07E-E923-48F0-B60C-D201BD0610F5}" type="presParOf" srcId="{0B328D0B-EC07-4A5C-841D-22D1EFBC12E3}" destId="{CCA1B220-DDA0-4D04-87E2-3CB0322D6AEA}" srcOrd="0" destOrd="0" presId="urn:microsoft.com/office/officeart/2009/3/layout/HorizontalOrganizationChart"/>
    <dgm:cxn modelId="{A323428B-0BE2-415C-9A26-246D1B751B35}" type="presParOf" srcId="{0B328D0B-EC07-4A5C-841D-22D1EFBC12E3}" destId="{5BFE7CCD-77AA-455A-B45B-31727451F1EF}" srcOrd="1" destOrd="0" presId="urn:microsoft.com/office/officeart/2009/3/layout/HorizontalOrganizationChart"/>
    <dgm:cxn modelId="{7433B1C3-F7BA-446F-B93C-3ACF1ECD0750}" type="presParOf" srcId="{FF16D551-8E4D-4D23-87CD-AC66C82C0D1D}" destId="{D1C942AB-0119-42B7-9260-D0BB8F86E8E4}" srcOrd="1" destOrd="0" presId="urn:microsoft.com/office/officeart/2009/3/layout/HorizontalOrganizationChart"/>
    <dgm:cxn modelId="{B6403EB4-1A4F-42CF-BDB3-FDD5177B044B}" type="presParOf" srcId="{FF16D551-8E4D-4D23-87CD-AC66C82C0D1D}" destId="{35897BE4-360D-43A4-8E3D-625AA77A0E3C}" srcOrd="2" destOrd="0" presId="urn:microsoft.com/office/officeart/2009/3/layout/HorizontalOrganizationChart"/>
    <dgm:cxn modelId="{E9632A80-CEC3-4896-B63B-BBF1AE1ACD52}" type="presParOf" srcId="{18E587EE-057D-42D5-97F0-0B3F752BBD8E}" destId="{DD2B6D8B-4349-48C2-9653-BD97C59712F6}" srcOrd="2" destOrd="0" presId="urn:microsoft.com/office/officeart/2009/3/layout/HorizontalOrganizationChart"/>
    <dgm:cxn modelId="{9FA767B0-7F4A-4E4D-8268-3DB73C8F378B}" type="presParOf" srcId="{18E587EE-057D-42D5-97F0-0B3F752BBD8E}" destId="{1FAA237D-C31D-4648-8706-07643DAD4E51}" srcOrd="3" destOrd="0" presId="urn:microsoft.com/office/officeart/2009/3/layout/HorizontalOrganizationChart"/>
    <dgm:cxn modelId="{B7CC9676-1B98-4AAF-AD3B-201DBCB11270}" type="presParOf" srcId="{1FAA237D-C31D-4648-8706-07643DAD4E51}" destId="{6ECDB829-669B-4536-BA87-7FB5E71F8BAC}" srcOrd="0" destOrd="0" presId="urn:microsoft.com/office/officeart/2009/3/layout/HorizontalOrganizationChart"/>
    <dgm:cxn modelId="{EA8F429E-444B-4B7D-B068-800C1CA78083}" type="presParOf" srcId="{6ECDB829-669B-4536-BA87-7FB5E71F8BAC}" destId="{906334B2-63E7-4A10-A2F7-C0AACDA5BC36}" srcOrd="0" destOrd="0" presId="urn:microsoft.com/office/officeart/2009/3/layout/HorizontalOrganizationChart"/>
    <dgm:cxn modelId="{E0E21127-D187-44E9-8F7E-812D40B970C6}" type="presParOf" srcId="{6ECDB829-669B-4536-BA87-7FB5E71F8BAC}" destId="{5A3D8927-7122-4451-AFB1-B30F07C9F52C}" srcOrd="1" destOrd="0" presId="urn:microsoft.com/office/officeart/2009/3/layout/HorizontalOrganizationChart"/>
    <dgm:cxn modelId="{D599A0D0-16B1-4522-923E-15929CD33999}" type="presParOf" srcId="{1FAA237D-C31D-4648-8706-07643DAD4E51}" destId="{AED54DCB-50E5-4094-9D8A-53FC00CDDD6A}" srcOrd="1" destOrd="0" presId="urn:microsoft.com/office/officeart/2009/3/layout/HorizontalOrganizationChart"/>
    <dgm:cxn modelId="{69426A08-C8EF-4074-AAFB-7E9D50D0A7AD}" type="presParOf" srcId="{1FAA237D-C31D-4648-8706-07643DAD4E51}" destId="{00EC32F1-CC0A-4E2A-A29B-4A57F50AF203}" srcOrd="2" destOrd="0" presId="urn:microsoft.com/office/officeart/2009/3/layout/HorizontalOrganizationChart"/>
    <dgm:cxn modelId="{2D3B7C64-B5FB-4164-83D4-BB559B7260C7}" type="presParOf" srcId="{0F2B5E64-0C41-4D95-B37A-CE6E5D6F881C}" destId="{94BD063D-7F32-46C9-8C76-1BA065EA4A2C}"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2B6D8B-4349-48C2-9653-BD97C59712F6}">
      <dsp:nvSpPr>
        <dsp:cNvPr id="0" name=""/>
        <dsp:cNvSpPr/>
      </dsp:nvSpPr>
      <dsp:spPr>
        <a:xfrm>
          <a:off x="2768203" y="2073151"/>
          <a:ext cx="556617" cy="554012"/>
        </a:xfrm>
        <a:custGeom>
          <a:avLst/>
          <a:gdLst/>
          <a:ahLst/>
          <a:cxnLst/>
          <a:rect l="0" t="0" r="0" b="0"/>
          <a:pathLst>
            <a:path>
              <a:moveTo>
                <a:pt x="0" y="0"/>
              </a:moveTo>
              <a:lnTo>
                <a:pt x="279796" y="0"/>
              </a:lnTo>
              <a:lnTo>
                <a:pt x="279796" y="554012"/>
              </a:lnTo>
              <a:lnTo>
                <a:pt x="556617" y="5540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173271-9B20-438D-B97E-1A786B8CCD32}">
      <dsp:nvSpPr>
        <dsp:cNvPr id="0" name=""/>
        <dsp:cNvSpPr/>
      </dsp:nvSpPr>
      <dsp:spPr>
        <a:xfrm>
          <a:off x="2768203" y="1436836"/>
          <a:ext cx="556617" cy="636314"/>
        </a:xfrm>
        <a:custGeom>
          <a:avLst/>
          <a:gdLst/>
          <a:ahLst/>
          <a:cxnLst/>
          <a:rect l="0" t="0" r="0" b="0"/>
          <a:pathLst>
            <a:path>
              <a:moveTo>
                <a:pt x="0" y="636314"/>
              </a:moveTo>
              <a:lnTo>
                <a:pt x="279796" y="636314"/>
              </a:lnTo>
              <a:lnTo>
                <a:pt x="279796" y="0"/>
              </a:lnTo>
              <a:lnTo>
                <a:pt x="5566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84EBE4-A71D-42A3-A4B5-D879393492B0}">
      <dsp:nvSpPr>
        <dsp:cNvPr id="0" name=""/>
        <dsp:cNvSpPr/>
      </dsp:nvSpPr>
      <dsp:spPr>
        <a:xfrm>
          <a:off x="0" y="1651000"/>
          <a:ext cx="2768203" cy="8443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IMPROVEMENTS</a:t>
          </a:r>
          <a:endParaRPr lang="en-US" sz="1900" kern="1200" dirty="0"/>
        </a:p>
      </dsp:txBody>
      <dsp:txXfrm>
        <a:off x="0" y="1651000"/>
        <a:ext cx="2768203" cy="844301"/>
      </dsp:txXfrm>
    </dsp:sp>
    <dsp:sp modelId="{CCA1B220-DDA0-4D04-87E2-3CB0322D6AEA}">
      <dsp:nvSpPr>
        <dsp:cNvPr id="0" name=""/>
        <dsp:cNvSpPr/>
      </dsp:nvSpPr>
      <dsp:spPr>
        <a:xfrm>
          <a:off x="3324820" y="1014685"/>
          <a:ext cx="2768203" cy="8443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PERFORMANCE</a:t>
          </a:r>
        </a:p>
        <a:p>
          <a:pPr lvl="0" algn="ctr" defTabSz="844550">
            <a:lnSpc>
              <a:spcPct val="90000"/>
            </a:lnSpc>
            <a:spcBef>
              <a:spcPct val="0"/>
            </a:spcBef>
            <a:spcAft>
              <a:spcPct val="35000"/>
            </a:spcAft>
          </a:pPr>
          <a:r>
            <a:rPr lang="en-US" sz="1900" kern="1200" dirty="0" smtClean="0"/>
            <a:t>(Spatial Selective Approach)</a:t>
          </a:r>
          <a:endParaRPr lang="en-US" sz="1900" kern="1200" dirty="0"/>
        </a:p>
      </dsp:txBody>
      <dsp:txXfrm>
        <a:off x="3324820" y="1014685"/>
        <a:ext cx="2768203" cy="844301"/>
      </dsp:txXfrm>
    </dsp:sp>
    <dsp:sp modelId="{906334B2-63E7-4A10-A2F7-C0AACDA5BC36}">
      <dsp:nvSpPr>
        <dsp:cNvPr id="0" name=""/>
        <dsp:cNvSpPr/>
      </dsp:nvSpPr>
      <dsp:spPr>
        <a:xfrm>
          <a:off x="3324820" y="2205012"/>
          <a:ext cx="2768203" cy="8443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ACCURACY</a:t>
          </a:r>
        </a:p>
        <a:p>
          <a:pPr lvl="0" algn="ctr" defTabSz="844550">
            <a:lnSpc>
              <a:spcPct val="90000"/>
            </a:lnSpc>
            <a:spcBef>
              <a:spcPct val="0"/>
            </a:spcBef>
            <a:spcAft>
              <a:spcPct val="35000"/>
            </a:spcAft>
          </a:pPr>
          <a:r>
            <a:rPr lang="en-US" sz="1900" kern="1200" dirty="0" smtClean="0"/>
            <a:t>(Multi-Level Approach)</a:t>
          </a:r>
          <a:endParaRPr lang="en-US" sz="1900" kern="1200" dirty="0"/>
        </a:p>
      </dsp:txBody>
      <dsp:txXfrm>
        <a:off x="3324820" y="2205012"/>
        <a:ext cx="2768203" cy="844301"/>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wmf"/><Relationship Id="rId7" Type="http://schemas.openxmlformats.org/officeDocument/2006/relationships/image" Target="../media/image24.wmf"/><Relationship Id="rId2" Type="http://schemas.openxmlformats.org/officeDocument/2006/relationships/image" Target="../media/image19.wmf"/><Relationship Id="rId1" Type="http://schemas.openxmlformats.org/officeDocument/2006/relationships/image" Target="../media/image18.wmf"/><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B68242-06C0-45E0-A2F6-61B7C8A66243}" type="datetimeFigureOut">
              <a:rPr lang="en-US" smtClean="0"/>
              <a:t>4/13/2011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935E39-9A53-4384-AFE8-B1F6847F61FA}" type="slidenum">
              <a:rPr lang="en-US" smtClean="0"/>
              <a:t>‹#›</a:t>
            </a:fld>
            <a:endParaRPr lang="en-US"/>
          </a:p>
        </p:txBody>
      </p:sp>
    </p:spTree>
    <p:extLst>
      <p:ext uri="{BB962C8B-B14F-4D97-AF65-F5344CB8AC3E}">
        <p14:creationId xmlns:p14="http://schemas.microsoft.com/office/powerpoint/2010/main" val="2326765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1</a:t>
            </a:fld>
            <a:endParaRPr lang="en-US"/>
          </a:p>
        </p:txBody>
      </p:sp>
    </p:spTree>
    <p:extLst>
      <p:ext uri="{BB962C8B-B14F-4D97-AF65-F5344CB8AC3E}">
        <p14:creationId xmlns:p14="http://schemas.microsoft.com/office/powerpoint/2010/main" val="2787221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18</a:t>
            </a:fld>
            <a:endParaRPr lang="en-US"/>
          </a:p>
        </p:txBody>
      </p:sp>
    </p:spTree>
    <p:extLst>
      <p:ext uri="{BB962C8B-B14F-4D97-AF65-F5344CB8AC3E}">
        <p14:creationId xmlns:p14="http://schemas.microsoft.com/office/powerpoint/2010/main" val="604271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goal in this method is</a:t>
            </a:r>
            <a:r>
              <a:rPr lang="en-US" baseline="0" dirty="0" smtClean="0"/>
              <a:t> to enhance the accuracy of the detector by adding more object’s shape information. We’re inspired by the pyramid model which is likely see object from near and far distance. </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28</a:t>
            </a:fld>
            <a:endParaRPr lang="en-US"/>
          </a:p>
        </p:txBody>
      </p:sp>
    </p:spTree>
    <p:extLst>
      <p:ext uri="{BB962C8B-B14F-4D97-AF65-F5344CB8AC3E}">
        <p14:creationId xmlns:p14="http://schemas.microsoft.com/office/powerpoint/2010/main" val="1796782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a:t>
            </a:r>
            <a:r>
              <a:rPr lang="en-US" baseline="0" dirty="0" smtClean="0"/>
              <a:t> zoom in or zoom out window like the pyramid model, we use different grid of points apply on each level. The grids are designed from fine to coarse. In the dense grid, it is likely we look object in the near distance. So we see object in detail. And in the other level, it look like we see object in far distance, we get object’s shape more general.  </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29</a:t>
            </a:fld>
            <a:endParaRPr lang="en-US"/>
          </a:p>
        </p:txBody>
      </p:sp>
    </p:spTree>
    <p:extLst>
      <p:ext uri="{BB962C8B-B14F-4D97-AF65-F5344CB8AC3E}">
        <p14:creationId xmlns:p14="http://schemas.microsoft.com/office/powerpoint/2010/main" val="2592908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B92005-6B42-4760-9B1B-9AAF1726F794}" type="slidenum">
              <a:rPr lang="en-US"/>
              <a:pPr/>
              <a:t>35</a:t>
            </a:fld>
            <a:endParaRPr lang="en-US"/>
          </a:p>
        </p:txBody>
      </p:sp>
      <p:sp>
        <p:nvSpPr>
          <p:cNvPr id="1457154" name="Rectangle 2"/>
          <p:cNvSpPr>
            <a:spLocks noGrp="1" noRot="1" noChangeAspect="1" noChangeArrowheads="1" noTextEdit="1"/>
          </p:cNvSpPr>
          <p:nvPr>
            <p:ph type="sldImg"/>
          </p:nvPr>
        </p:nvSpPr>
        <p:spPr>
          <a:ln/>
        </p:spPr>
      </p:sp>
      <p:sp>
        <p:nvSpPr>
          <p:cNvPr id="1457155"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388239-5A07-472A-968F-2C5E7A08360E}" type="slidenum">
              <a:rPr lang="en-US"/>
              <a:pPr/>
              <a:t>36</a:t>
            </a:fld>
            <a:endParaRPr lang="en-US"/>
          </a:p>
        </p:txBody>
      </p:sp>
      <p:sp>
        <p:nvSpPr>
          <p:cNvPr id="1459202" name="Rectangle 2"/>
          <p:cNvSpPr>
            <a:spLocks noGrp="1" noRot="1" noChangeAspect="1" noChangeArrowheads="1" noTextEdit="1"/>
          </p:cNvSpPr>
          <p:nvPr>
            <p:ph type="sldImg"/>
          </p:nvPr>
        </p:nvSpPr>
        <p:spPr>
          <a:ln/>
        </p:spPr>
      </p:sp>
      <p:sp>
        <p:nvSpPr>
          <p:cNvPr id="1459203"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E94269-7D7E-454A-BEEC-EA7B0577EDB1}" type="slidenum">
              <a:rPr lang="en-US"/>
              <a:pPr/>
              <a:t>37</a:t>
            </a:fld>
            <a:endParaRPr lang="en-US"/>
          </a:p>
        </p:txBody>
      </p:sp>
      <p:sp>
        <p:nvSpPr>
          <p:cNvPr id="1461250" name="Rectangle 2"/>
          <p:cNvSpPr>
            <a:spLocks noGrp="1" noRot="1" noChangeAspect="1" noChangeArrowheads="1" noTextEdit="1"/>
          </p:cNvSpPr>
          <p:nvPr>
            <p:ph type="sldImg"/>
          </p:nvPr>
        </p:nvSpPr>
        <p:spPr>
          <a:ln/>
        </p:spPr>
      </p:sp>
      <p:sp>
        <p:nvSpPr>
          <p:cNvPr id="1461251"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D07E13-6A77-4620-8AE8-D565ADBD6DA4}" type="slidenum">
              <a:rPr lang="en-US"/>
              <a:pPr/>
              <a:t>38</a:t>
            </a:fld>
            <a:endParaRPr lang="en-US"/>
          </a:p>
        </p:txBody>
      </p:sp>
      <p:sp>
        <p:nvSpPr>
          <p:cNvPr id="1463298" name="Rectangle 2"/>
          <p:cNvSpPr>
            <a:spLocks noGrp="1" noRot="1" noChangeAspect="1" noChangeArrowheads="1" noTextEdit="1"/>
          </p:cNvSpPr>
          <p:nvPr>
            <p:ph type="sldImg"/>
          </p:nvPr>
        </p:nvSpPr>
        <p:spPr>
          <a:ln/>
        </p:spPr>
      </p:sp>
      <p:sp>
        <p:nvSpPr>
          <p:cNvPr id="1463299"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DAFB97-5B3C-467D-943B-73CD7D64B3EF}" type="slidenum">
              <a:rPr lang="en-US"/>
              <a:pPr/>
              <a:t>39</a:t>
            </a:fld>
            <a:endParaRPr lang="en-US"/>
          </a:p>
        </p:txBody>
      </p:sp>
      <p:sp>
        <p:nvSpPr>
          <p:cNvPr id="1465346" name="Rectangle 2"/>
          <p:cNvSpPr>
            <a:spLocks noGrp="1" noRot="1" noChangeAspect="1" noChangeArrowheads="1" noTextEdit="1"/>
          </p:cNvSpPr>
          <p:nvPr>
            <p:ph type="sldImg"/>
          </p:nvPr>
        </p:nvSpPr>
        <p:spPr>
          <a:ln/>
        </p:spPr>
      </p:sp>
      <p:sp>
        <p:nvSpPr>
          <p:cNvPr id="1465347"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48B68B-74A0-4352-9DB8-6D706A338356}" type="slidenum">
              <a:rPr lang="en-US"/>
              <a:pPr/>
              <a:t>40</a:t>
            </a:fld>
            <a:endParaRPr lang="en-US"/>
          </a:p>
        </p:txBody>
      </p:sp>
      <p:sp>
        <p:nvSpPr>
          <p:cNvPr id="1467394" name="Rectangle 2"/>
          <p:cNvSpPr>
            <a:spLocks noGrp="1" noRot="1" noChangeAspect="1" noChangeArrowheads="1" noTextEdit="1"/>
          </p:cNvSpPr>
          <p:nvPr>
            <p:ph type="sldImg"/>
          </p:nvPr>
        </p:nvSpPr>
        <p:spPr>
          <a:ln/>
        </p:spPr>
      </p:sp>
      <p:sp>
        <p:nvSpPr>
          <p:cNvPr id="1467395"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63EBD5-B1E7-43AF-BACF-684BEBEEB1EF}" type="slidenum">
              <a:rPr lang="en-US"/>
              <a:pPr/>
              <a:t>41</a:t>
            </a:fld>
            <a:endParaRPr lang="en-US"/>
          </a:p>
        </p:txBody>
      </p:sp>
      <p:sp>
        <p:nvSpPr>
          <p:cNvPr id="1469442" name="Rectangle 2"/>
          <p:cNvSpPr>
            <a:spLocks noGrp="1" noRot="1" noChangeAspect="1" noChangeArrowheads="1" noTextEdit="1"/>
          </p:cNvSpPr>
          <p:nvPr>
            <p:ph type="sldImg"/>
          </p:nvPr>
        </p:nvSpPr>
        <p:spPr>
          <a:ln/>
        </p:spPr>
      </p:sp>
      <p:sp>
        <p:nvSpPr>
          <p:cNvPr id="1469443"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5</a:t>
            </a:fld>
            <a:endParaRPr lang="en-US"/>
          </a:p>
        </p:txBody>
      </p:sp>
    </p:spTree>
    <p:extLst>
      <p:ext uri="{BB962C8B-B14F-4D97-AF65-F5344CB8AC3E}">
        <p14:creationId xmlns:p14="http://schemas.microsoft.com/office/powerpoint/2010/main" val="2152730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E1B0AF-0668-46FE-AB92-75939E0FA236}" type="slidenum">
              <a:rPr lang="en-US"/>
              <a:pPr/>
              <a:t>42</a:t>
            </a:fld>
            <a:endParaRPr lang="en-US"/>
          </a:p>
        </p:txBody>
      </p:sp>
      <p:sp>
        <p:nvSpPr>
          <p:cNvPr id="1561602" name="Rectangle 2"/>
          <p:cNvSpPr>
            <a:spLocks noGrp="1" noRot="1" noChangeAspect="1" noChangeArrowheads="1" noTextEdit="1"/>
          </p:cNvSpPr>
          <p:nvPr>
            <p:ph type="sldImg"/>
          </p:nvPr>
        </p:nvSpPr>
        <p:spPr>
          <a:ln/>
        </p:spPr>
      </p:sp>
      <p:sp>
        <p:nvSpPr>
          <p:cNvPr id="1561603"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a:t>
            </a:r>
            <a:r>
              <a:rPr lang="en-US" baseline="0" dirty="0" smtClean="0"/>
              <a:t> detection in general, or pedestrian detection in specific has attracted a lot researcher’s attention. These are some well-known approach up to decade years ago. There are </a:t>
            </a:r>
            <a:r>
              <a:rPr lang="en-US" baseline="0" dirty="0" err="1" smtClean="0"/>
              <a:t>Haar</a:t>
            </a:r>
            <a:r>
              <a:rPr lang="en-US" baseline="0" dirty="0" smtClean="0"/>
              <a:t> wavelet and Rectangle differential feature which utilize the different between two rectangle. Recently, </a:t>
            </a:r>
            <a:r>
              <a:rPr lang="en-US" dirty="0" err="1" smtClean="0"/>
              <a:t>Felzenszwalb</a:t>
            </a:r>
            <a:r>
              <a:rPr lang="en-US" dirty="0" smtClean="0"/>
              <a:t> proposed model based method which use HOG as extraction algorithm. The traditional method, SIFT, is also another well-known work. LBP use the order of pixel to construct</a:t>
            </a:r>
            <a:r>
              <a:rPr lang="en-US" baseline="0" dirty="0" smtClean="0"/>
              <a:t> histogram. Last but not least, HOG utilize gradients information of pixel. </a:t>
            </a:r>
            <a:r>
              <a:rPr lang="en-US" dirty="0" smtClean="0"/>
              <a:t> </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6</a:t>
            </a:fld>
            <a:endParaRPr lang="en-US"/>
          </a:p>
        </p:txBody>
      </p:sp>
    </p:spTree>
    <p:extLst>
      <p:ext uri="{BB962C8B-B14F-4D97-AF65-F5344CB8AC3E}">
        <p14:creationId xmlns:p14="http://schemas.microsoft.com/office/powerpoint/2010/main" val="946317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our thesis is based on</a:t>
            </a:r>
            <a:r>
              <a:rPr lang="en-US" baseline="0" dirty="0" smtClean="0"/>
              <a:t> Histogram of Oriented Gradients, in short HOG. So, we will briefly review HOG method. In pre-processing, detection window is normalized to reduce the illumination effect. Gradient of pixels will be computed and vote to spatial and orientation cells. Block which consists of 4 cells will be contrast normalized and concatenated to form final window feature vector.</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7</a:t>
            </a:fld>
            <a:endParaRPr lang="en-US"/>
          </a:p>
        </p:txBody>
      </p:sp>
    </p:spTree>
    <p:extLst>
      <p:ext uri="{BB962C8B-B14F-4D97-AF65-F5344CB8AC3E}">
        <p14:creationId xmlns:p14="http://schemas.microsoft.com/office/powerpoint/2010/main" val="2222396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sliding</a:t>
            </a:r>
            <a:r>
              <a:rPr lang="en-US" baseline="0" dirty="0" smtClean="0"/>
              <a:t> window will be divided into grid of points. Block includes 4 cell, each cell has a histogram constructed by pixel in this cell. </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8</a:t>
            </a:fld>
            <a:endParaRPr lang="en-US"/>
          </a:p>
        </p:txBody>
      </p:sp>
    </p:spTree>
    <p:extLst>
      <p:ext uri="{BB962C8B-B14F-4D97-AF65-F5344CB8AC3E}">
        <p14:creationId xmlns:p14="http://schemas.microsoft.com/office/powerpoint/2010/main" val="1697690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It’s just suitable for matching problem. </a:t>
            </a:r>
          </a:p>
          <a:p>
            <a:pPr marL="228600" indent="-228600">
              <a:buAutoNum type="arabicParenR"/>
            </a:pPr>
            <a:r>
              <a:rPr lang="en-US" dirty="0" smtClean="0"/>
              <a:t>Affect</a:t>
            </a:r>
            <a:r>
              <a:rPr lang="en-US" baseline="0" dirty="0" smtClean="0"/>
              <a:t> a lot by the variation of intra-class and noise of background.</a:t>
            </a:r>
          </a:p>
          <a:p>
            <a:pPr marL="228600" indent="-228600">
              <a:buAutoNum type="arabicParenR"/>
            </a:pPr>
            <a:r>
              <a:rPr lang="en-US" dirty="0" smtClean="0"/>
              <a:t>Though people</a:t>
            </a:r>
            <a:r>
              <a:rPr lang="en-US" baseline="0" dirty="0" smtClean="0"/>
              <a:t> has diversity of shape, in specific circumstance such as walking in the street, people usually are up-right.</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13</a:t>
            </a:fld>
            <a:endParaRPr lang="en-US"/>
          </a:p>
        </p:txBody>
      </p:sp>
    </p:spTree>
    <p:extLst>
      <p:ext uri="{BB962C8B-B14F-4D97-AF65-F5344CB8AC3E}">
        <p14:creationId xmlns:p14="http://schemas.microsoft.com/office/powerpoint/2010/main" val="1147047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disadvantages</a:t>
            </a:r>
            <a:r>
              <a:rPr lang="en-US" baseline="0" dirty="0" smtClean="0"/>
              <a:t> of HOG we observe, we proposed two methods in order to overcome them. First, SSM is a method of eliminate unimportant region of image to shrink feature vector. Second, MLM get more information about object’s shape to make the feature set more robust. We also re-implement HOG of </a:t>
            </a:r>
            <a:r>
              <a:rPr lang="en-US" baseline="0" dirty="0" err="1" smtClean="0"/>
              <a:t>Dalal</a:t>
            </a:r>
            <a:r>
              <a:rPr lang="en-US" baseline="0" dirty="0" smtClean="0"/>
              <a:t>. This is not somehow re-invent the wheel, we have to do this to fully understand the philosophy under HOG method.</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14</a:t>
            </a:fld>
            <a:endParaRPr lang="en-US"/>
          </a:p>
        </p:txBody>
      </p:sp>
    </p:spTree>
    <p:extLst>
      <p:ext uri="{BB962C8B-B14F-4D97-AF65-F5344CB8AC3E}">
        <p14:creationId xmlns:p14="http://schemas.microsoft.com/office/powerpoint/2010/main" val="3249223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INRIA pedestrian dataset which is very challenge </a:t>
            </a:r>
            <a:r>
              <a:rPr lang="en-US" dirty="0" err="1" smtClean="0"/>
              <a:t>b.c</a:t>
            </a:r>
            <a:r>
              <a:rPr lang="en-US" baseline="0" dirty="0" smtClean="0"/>
              <a:t> people in diverse shape and complex background.</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15</a:t>
            </a:fld>
            <a:endParaRPr lang="en-US"/>
          </a:p>
        </p:txBody>
      </p:sp>
    </p:spTree>
    <p:extLst>
      <p:ext uri="{BB962C8B-B14F-4D97-AF65-F5344CB8AC3E}">
        <p14:creationId xmlns:p14="http://schemas.microsoft.com/office/powerpoint/2010/main" val="1786403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16</a:t>
            </a:fld>
            <a:endParaRPr lang="en-US"/>
          </a:p>
        </p:txBody>
      </p:sp>
    </p:spTree>
    <p:extLst>
      <p:ext uri="{BB962C8B-B14F-4D97-AF65-F5344CB8AC3E}">
        <p14:creationId xmlns:p14="http://schemas.microsoft.com/office/powerpoint/2010/main" val="2874245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3089" name="Object 17"/>
          <p:cNvGraphicFramePr>
            <a:graphicFrameLocks noChangeAspect="1"/>
          </p:cNvGraphicFramePr>
          <p:nvPr/>
        </p:nvGraphicFramePr>
        <p:xfrm>
          <a:off x="4252913" y="0"/>
          <a:ext cx="4891087" cy="4437063"/>
        </p:xfrm>
        <a:graphic>
          <a:graphicData uri="http://schemas.openxmlformats.org/presentationml/2006/ole">
            <mc:AlternateContent xmlns:mc="http://schemas.openxmlformats.org/markup-compatibility/2006">
              <mc:Choice xmlns:v="urn:schemas-microsoft-com:vml" Requires="v">
                <p:oleObj spid="_x0000_s4150" name="Image" r:id="rId3" imgW="8228571" imgH="8711111" progId="Photoshop.Image.6">
                  <p:embed/>
                </p:oleObj>
              </mc:Choice>
              <mc:Fallback>
                <p:oleObj name="Image" r:id="rId3" imgW="8228571" imgH="8711111"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252913" y="0"/>
                        <a:ext cx="4891087" cy="4437063"/>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90" name="Rectangle 18" descr="Light horizontal"/>
          <p:cNvSpPr>
            <a:spLocks noChangeArrowheads="1"/>
          </p:cNvSpPr>
          <p:nvPr/>
        </p:nvSpPr>
        <p:spPr bwMode="gray">
          <a:xfrm>
            <a:off x="0" y="9525"/>
            <a:ext cx="1476375" cy="6848475"/>
          </a:xfrm>
          <a:prstGeom prst="rect">
            <a:avLst/>
          </a:prstGeom>
          <a:pattFill prst="ltHorz">
            <a:fgClr>
              <a:schemeClr val="bg2"/>
            </a:fgClr>
            <a:bgClr>
              <a:srgbClr val="FFFFFF"/>
            </a:bgClr>
          </a:patt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91" name="Rectangle 19"/>
          <p:cNvSpPr>
            <a:spLocks noChangeArrowheads="1"/>
          </p:cNvSpPr>
          <p:nvPr/>
        </p:nvSpPr>
        <p:spPr bwMode="ltGray">
          <a:xfrm flipV="1">
            <a:off x="0" y="4267200"/>
            <a:ext cx="9144000" cy="1106488"/>
          </a:xfrm>
          <a:prstGeom prst="rect">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93" name="AutoShape 21"/>
          <p:cNvSpPr>
            <a:spLocks noChangeArrowheads="1"/>
          </p:cNvSpPr>
          <p:nvPr/>
        </p:nvSpPr>
        <p:spPr bwMode="ltGray">
          <a:xfrm>
            <a:off x="1474788" y="5156200"/>
            <a:ext cx="7129462" cy="504825"/>
          </a:xfrm>
          <a:prstGeom prst="roundRect">
            <a:avLst>
              <a:gd name="adj" fmla="val 16667"/>
            </a:avLst>
          </a:prstGeom>
          <a:solidFill>
            <a:schemeClr val="tx1"/>
          </a:solidFill>
          <a:ln w="38100" algn="ctr">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4" name="Rectangle 2"/>
          <p:cNvSpPr>
            <a:spLocks noGrp="1" noChangeArrowheads="1"/>
          </p:cNvSpPr>
          <p:nvPr>
            <p:ph type="ctrTitle"/>
          </p:nvPr>
        </p:nvSpPr>
        <p:spPr bwMode="auto">
          <a:xfrm>
            <a:off x="1447800" y="3548063"/>
            <a:ext cx="7239000" cy="1371600"/>
          </a:xfrm>
        </p:spPr>
        <p:txBody>
          <a:bodyPr/>
          <a:lstStyle>
            <a:lvl1pPr algn="l">
              <a:defRPr sz="4000" b="1">
                <a:solidFill>
                  <a:schemeClr val="tx1"/>
                </a:solidFill>
              </a:defRPr>
            </a:lvl1pPr>
          </a:lstStyle>
          <a:p>
            <a:pPr lvl="0"/>
            <a:r>
              <a:rPr lang="en-US" noProof="0" smtClean="0"/>
              <a:t>Click to edit Master title style</a:t>
            </a:r>
          </a:p>
        </p:txBody>
      </p:sp>
      <p:sp>
        <p:nvSpPr>
          <p:cNvPr id="3075" name="Rectangle 3"/>
          <p:cNvSpPr>
            <a:spLocks noGrp="1" noChangeArrowheads="1"/>
          </p:cNvSpPr>
          <p:nvPr>
            <p:ph type="subTitle" idx="1"/>
          </p:nvPr>
        </p:nvSpPr>
        <p:spPr bwMode="white">
          <a:xfrm>
            <a:off x="1614488" y="5224463"/>
            <a:ext cx="6858000" cy="381000"/>
          </a:xfrm>
        </p:spPr>
        <p:txBody>
          <a:bodyPr/>
          <a:lstStyle>
            <a:lvl1pPr marL="0" indent="0">
              <a:buFont typeface="Wingdings" pitchFamily="2" charset="2"/>
              <a:buNone/>
              <a:defRPr sz="1400" b="1">
                <a:solidFill>
                  <a:schemeClr val="bg1"/>
                </a:solidFill>
              </a:defRPr>
            </a:lvl1pPr>
          </a:lstStyle>
          <a:p>
            <a:pPr lvl="0"/>
            <a:r>
              <a:rPr lang="en-US" noProof="0" smtClean="0"/>
              <a:t>Click to edit Master subtitle style</a:t>
            </a:r>
          </a:p>
        </p:txBody>
      </p:sp>
      <p:grpSp>
        <p:nvGrpSpPr>
          <p:cNvPr id="3088" name="Group 16"/>
          <p:cNvGrpSpPr>
            <a:grpSpLocks/>
          </p:cNvGrpSpPr>
          <p:nvPr/>
        </p:nvGrpSpPr>
        <p:grpSpPr bwMode="auto">
          <a:xfrm>
            <a:off x="4254500" y="6088063"/>
            <a:ext cx="1079500" cy="603250"/>
            <a:chOff x="2680" y="3678"/>
            <a:chExt cx="680" cy="380"/>
          </a:xfrm>
        </p:grpSpPr>
        <p:sp>
          <p:nvSpPr>
            <p:cNvPr id="3086" name="Text Box 14"/>
            <p:cNvSpPr txBox="1">
              <a:spLocks noChangeArrowheads="1"/>
            </p:cNvSpPr>
            <p:nvPr/>
          </p:nvSpPr>
          <p:spPr bwMode="gray">
            <a:xfrm>
              <a:off x="2680" y="3789"/>
              <a:ext cx="68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b="1">
                  <a:solidFill>
                    <a:schemeClr val="tx2"/>
                  </a:solidFill>
                  <a:latin typeface="Verdana" pitchFamily="34" charset="0"/>
                </a:rPr>
                <a:t>LOGO</a:t>
              </a:r>
            </a:p>
          </p:txBody>
        </p:sp>
        <p:sp>
          <p:nvSpPr>
            <p:cNvPr id="3087" name="AutoShape 15"/>
            <p:cNvSpPr>
              <a:spLocks noChangeArrowheads="1"/>
            </p:cNvSpPr>
            <p:nvPr/>
          </p:nvSpPr>
          <p:spPr bwMode="gray">
            <a:xfrm rot="5400000">
              <a:off x="2928" y="3493"/>
              <a:ext cx="172" cy="542"/>
            </a:xfrm>
            <a:prstGeom prst="moon">
              <a:avLst>
                <a:gd name="adj" fmla="val 21208"/>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1" latinLnBrk="0" hangingPunct="1"/>
            <a:fld id="{E4BB4D2B-EE55-4BF9-BB35-8882A6DEA33D}" type="datetime1">
              <a:rPr lang="en-US" smtClean="0"/>
              <a:t>4/13/2011</a:t>
            </a:fld>
            <a:endParaRPr lang="en-US"/>
          </a:p>
        </p:txBody>
      </p:sp>
      <p:sp>
        <p:nvSpPr>
          <p:cNvPr id="5" name="Footer Placeholder 4"/>
          <p:cNvSpPr>
            <a:spLocks noGrp="1"/>
          </p:cNvSpPr>
          <p:nvPr>
            <p:ph type="ftr" sz="quarter" idx="11"/>
          </p:nvPr>
        </p:nvSpPr>
        <p:spPr/>
        <p:txBody>
          <a:bodyPr/>
          <a:lstStyle>
            <a:lvl1pPr>
              <a:defRPr/>
            </a:lvl1pPr>
          </a:lstStyle>
          <a:p>
            <a:endParaRPr kumimoji="0" lang="en-US"/>
          </a:p>
        </p:txBody>
      </p:sp>
      <p:sp>
        <p:nvSpPr>
          <p:cNvPr id="6" name="Slide Number Placeholder 5"/>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52538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19088"/>
            <a:ext cx="2057400" cy="60055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19088"/>
            <a:ext cx="6019800" cy="60055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1" latinLnBrk="0" hangingPunct="1"/>
            <a:fld id="{E9B82D42-3148-46CF-BCC1-F09AB9F67678}" type="datetime1">
              <a:rPr lang="en-US" smtClean="0"/>
              <a:t>4/13/2011</a:t>
            </a:fld>
            <a:endParaRPr lang="en-US"/>
          </a:p>
        </p:txBody>
      </p:sp>
      <p:sp>
        <p:nvSpPr>
          <p:cNvPr id="5" name="Footer Placeholder 4"/>
          <p:cNvSpPr>
            <a:spLocks noGrp="1"/>
          </p:cNvSpPr>
          <p:nvPr>
            <p:ph type="ftr" sz="quarter" idx="11"/>
          </p:nvPr>
        </p:nvSpPr>
        <p:spPr/>
        <p:txBody>
          <a:bodyPr/>
          <a:lstStyle>
            <a:lvl1pPr>
              <a:defRPr/>
            </a:lvl1pPr>
          </a:lstStyle>
          <a:p>
            <a:endParaRPr kumimoji="0" lang="en-US"/>
          </a:p>
        </p:txBody>
      </p:sp>
      <p:sp>
        <p:nvSpPr>
          <p:cNvPr id="6" name="Slide Number Placeholder 5"/>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1321627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47688" y="319088"/>
            <a:ext cx="7162800" cy="563562"/>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076325"/>
            <a:ext cx="8229600" cy="5248275"/>
          </a:xfrm>
        </p:spPr>
        <p:txBody>
          <a:bodyPr/>
          <a:lstStyle/>
          <a:p>
            <a:r>
              <a:rPr lang="en-US" smtClean="0"/>
              <a:t>Click icon to add table</a:t>
            </a:r>
            <a:endParaRPr lang="en-US"/>
          </a:p>
        </p:txBody>
      </p:sp>
      <p:sp>
        <p:nvSpPr>
          <p:cNvPr id="4" name="Date Placeholder 3"/>
          <p:cNvSpPr>
            <a:spLocks noGrp="1"/>
          </p:cNvSpPr>
          <p:nvPr>
            <p:ph type="dt" sz="half" idx="10"/>
          </p:nvPr>
        </p:nvSpPr>
        <p:spPr>
          <a:xfrm>
            <a:off x="457200" y="6400800"/>
            <a:ext cx="2667000" cy="255588"/>
          </a:xfrm>
        </p:spPr>
        <p:txBody>
          <a:bodyPr/>
          <a:lstStyle>
            <a:lvl1pPr>
              <a:defRPr/>
            </a:lvl1pPr>
          </a:lstStyle>
          <a:p>
            <a:pPr eaLnBrk="1" latinLnBrk="0" hangingPunct="1"/>
            <a:fld id="{BD54B94D-0754-428D-A0DE-CA7EB0169106}" type="datetime1">
              <a:rPr lang="en-US" smtClean="0"/>
              <a:t>4/13/2011</a:t>
            </a:fld>
            <a:endParaRPr lang="en-US" sz="1400" dirty="0">
              <a:solidFill>
                <a:schemeClr val="tx2"/>
              </a:solidFill>
            </a:endParaRPr>
          </a:p>
        </p:txBody>
      </p:sp>
      <p:sp>
        <p:nvSpPr>
          <p:cNvPr id="5" name="Footer Placeholder 4"/>
          <p:cNvSpPr>
            <a:spLocks noGrp="1"/>
          </p:cNvSpPr>
          <p:nvPr>
            <p:ph type="ftr" sz="quarter" idx="11"/>
          </p:nvPr>
        </p:nvSpPr>
        <p:spPr>
          <a:xfrm>
            <a:off x="5943600" y="6400800"/>
            <a:ext cx="2895600" cy="228600"/>
          </a:xfrm>
        </p:spPr>
        <p:txBody>
          <a:bodyPr/>
          <a:lstStyle>
            <a:lvl1pPr>
              <a:defRPr/>
            </a:lvl1pPr>
          </a:lstStyle>
          <a:p>
            <a:pPr algn="r" eaLnBrk="1" latinLnBrk="0" hangingPunct="1"/>
            <a:endParaRPr kumimoji="0" lang="en-US" sz="1400" dirty="0">
              <a:solidFill>
                <a:schemeClr val="tx2"/>
              </a:solidFill>
            </a:endParaRPr>
          </a:p>
        </p:txBody>
      </p:sp>
      <p:sp>
        <p:nvSpPr>
          <p:cNvPr id="6" name="Slide Number Placeholder 5"/>
          <p:cNvSpPr>
            <a:spLocks noGrp="1"/>
          </p:cNvSpPr>
          <p:nvPr>
            <p:ph type="sldNum" sz="quarter" idx="12"/>
          </p:nvPr>
        </p:nvSpPr>
        <p:spPr>
          <a:xfrm>
            <a:off x="3657600" y="6386513"/>
            <a:ext cx="2133600" cy="211137"/>
          </a:xfrm>
        </p:spPr>
        <p:txBody>
          <a:bodyPr/>
          <a:lstStyle>
            <a:lvl1pPr>
              <a:defRPr/>
            </a:lvl1pPr>
          </a:lstStyle>
          <a:p>
            <a:pPr algn="l" eaLnBrk="1" latinLnBrk="0" hangingPunct="1"/>
            <a:fld id="{EA7C8D44-3667-46F6-9772-CC52308E2A7F}" type="slidenum">
              <a:rPr kumimoji="0" lang="en-US" smtClean="0"/>
              <a:pPr algn="l" eaLnBrk="1" latinLnBrk="0" hangingPunct="1"/>
              <a:t>‹#›</a:t>
            </a:fld>
            <a:endParaRPr kumimoji="0" lang="en-US" sz="1600" dirty="0">
              <a:solidFill>
                <a:schemeClr val="tx2"/>
              </a:solidFill>
            </a:endParaRPr>
          </a:p>
        </p:txBody>
      </p:sp>
    </p:spTree>
    <p:extLst>
      <p:ext uri="{BB962C8B-B14F-4D97-AF65-F5344CB8AC3E}">
        <p14:creationId xmlns:p14="http://schemas.microsoft.com/office/powerpoint/2010/main" val="1205944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1" latinLnBrk="0" hangingPunct="1"/>
            <a:fld id="{77E654A4-CEF1-4882-AE20-B6918ADF32DD}" type="datetime1">
              <a:rPr lang="en-US" smtClean="0"/>
              <a:t>4/13/2011</a:t>
            </a:fld>
            <a:endParaRPr lang="en-US" dirty="0"/>
          </a:p>
        </p:txBody>
      </p:sp>
      <p:sp>
        <p:nvSpPr>
          <p:cNvPr id="5" name="Footer Placeholder 4"/>
          <p:cNvSpPr>
            <a:spLocks noGrp="1"/>
          </p:cNvSpPr>
          <p:nvPr>
            <p:ph type="ftr" sz="quarter" idx="11"/>
          </p:nvPr>
        </p:nvSpPr>
        <p:spPr/>
        <p:txBody>
          <a:bodyPr/>
          <a:lstStyle>
            <a:lvl1pPr>
              <a:defRPr/>
            </a:lvl1pPr>
          </a:lstStyle>
          <a:p>
            <a:endParaRPr kumimoji="0" lang="en-US"/>
          </a:p>
        </p:txBody>
      </p:sp>
      <p:sp>
        <p:nvSpPr>
          <p:cNvPr id="6" name="Slide Number Placeholder 5"/>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dirty="0"/>
          </a:p>
        </p:txBody>
      </p:sp>
      <p:pic>
        <p:nvPicPr>
          <p:cNvPr id="3079"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08858" y="-4950"/>
            <a:ext cx="1072792" cy="665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5725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eaLnBrk="1" latinLnBrk="0" hangingPunct="1"/>
            <a:fld id="{8DD67D4C-6621-49D0-8029-E19CADF67EE1}" type="datetime1">
              <a:rPr lang="en-US" smtClean="0"/>
              <a:t>4/13/2011</a:t>
            </a:fld>
            <a:endParaRPr lang="en-US" dirty="0"/>
          </a:p>
        </p:txBody>
      </p:sp>
      <p:sp>
        <p:nvSpPr>
          <p:cNvPr id="5" name="Footer Placeholder 4"/>
          <p:cNvSpPr>
            <a:spLocks noGrp="1"/>
          </p:cNvSpPr>
          <p:nvPr>
            <p:ph type="ftr" sz="quarter" idx="11"/>
          </p:nvPr>
        </p:nvSpPr>
        <p:spPr/>
        <p:txBody>
          <a:bodyPr/>
          <a:lstStyle>
            <a:lvl1pPr>
              <a:defRPr/>
            </a:lvl1pPr>
          </a:lstStyle>
          <a:p>
            <a:endParaRPr kumimoji="0" lang="en-US" dirty="0"/>
          </a:p>
        </p:txBody>
      </p:sp>
      <p:sp>
        <p:nvSpPr>
          <p:cNvPr id="6" name="Slide Number Placeholder 5"/>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dirty="0"/>
          </a:p>
        </p:txBody>
      </p:sp>
    </p:spTree>
    <p:extLst>
      <p:ext uri="{BB962C8B-B14F-4D97-AF65-F5344CB8AC3E}">
        <p14:creationId xmlns:p14="http://schemas.microsoft.com/office/powerpoint/2010/main" val="1965056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eaLnBrk="1" latinLnBrk="0" hangingPunct="1"/>
            <a:fld id="{65E02856-8280-4FEC-8FEF-E1E70FE25754}" type="datetime1">
              <a:rPr lang="en-US" smtClean="0"/>
              <a:t>4/13/2011</a:t>
            </a:fld>
            <a:endParaRPr lang="en-US"/>
          </a:p>
        </p:txBody>
      </p:sp>
      <p:sp>
        <p:nvSpPr>
          <p:cNvPr id="6" name="Footer Placeholder 5"/>
          <p:cNvSpPr>
            <a:spLocks noGrp="1"/>
          </p:cNvSpPr>
          <p:nvPr>
            <p:ph type="ftr" sz="quarter" idx="11"/>
          </p:nvPr>
        </p:nvSpPr>
        <p:spPr/>
        <p:txBody>
          <a:bodyPr/>
          <a:lstStyle>
            <a:lvl1pPr>
              <a:defRPr/>
            </a:lvl1pPr>
          </a:lstStyle>
          <a:p>
            <a:endParaRPr kumimoji="0" lang="en-US"/>
          </a:p>
        </p:txBody>
      </p:sp>
      <p:sp>
        <p:nvSpPr>
          <p:cNvPr id="7" name="Slide Number Placeholder 6"/>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2862149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eaLnBrk="1" latinLnBrk="0" hangingPunct="1"/>
            <a:fld id="{6D924876-0E2B-42D4-B6F7-1F80AFEC6C6A}" type="datetime1">
              <a:rPr lang="en-US" smtClean="0"/>
              <a:t>4/13/2011</a:t>
            </a:fld>
            <a:endParaRPr lang="en-US"/>
          </a:p>
        </p:txBody>
      </p:sp>
      <p:sp>
        <p:nvSpPr>
          <p:cNvPr id="8" name="Footer Placeholder 7"/>
          <p:cNvSpPr>
            <a:spLocks noGrp="1"/>
          </p:cNvSpPr>
          <p:nvPr>
            <p:ph type="ftr" sz="quarter" idx="11"/>
          </p:nvPr>
        </p:nvSpPr>
        <p:spPr/>
        <p:txBody>
          <a:bodyPr/>
          <a:lstStyle>
            <a:lvl1pPr>
              <a:defRPr/>
            </a:lvl1pPr>
          </a:lstStyle>
          <a:p>
            <a:endParaRPr kumimoji="0" lang="en-US"/>
          </a:p>
        </p:txBody>
      </p:sp>
      <p:sp>
        <p:nvSpPr>
          <p:cNvPr id="9" name="Slide Number Placeholder 8"/>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1285124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eaLnBrk="1" latinLnBrk="0" hangingPunct="1"/>
            <a:fld id="{29F1E144-A116-475D-ABAE-643394B988D7}" type="datetime1">
              <a:rPr lang="en-US" smtClean="0"/>
              <a:t>4/13/2011</a:t>
            </a:fld>
            <a:endParaRPr lang="en-US"/>
          </a:p>
        </p:txBody>
      </p:sp>
      <p:sp>
        <p:nvSpPr>
          <p:cNvPr id="4" name="Footer Placeholder 3"/>
          <p:cNvSpPr>
            <a:spLocks noGrp="1"/>
          </p:cNvSpPr>
          <p:nvPr>
            <p:ph type="ftr" sz="quarter" idx="11"/>
          </p:nvPr>
        </p:nvSpPr>
        <p:spPr/>
        <p:txBody>
          <a:bodyPr/>
          <a:lstStyle>
            <a:lvl1pPr>
              <a:defRPr/>
            </a:lvl1pPr>
          </a:lstStyle>
          <a:p>
            <a:endParaRPr kumimoji="0" lang="en-US"/>
          </a:p>
        </p:txBody>
      </p:sp>
      <p:sp>
        <p:nvSpPr>
          <p:cNvPr id="5" name="Slide Number Placeholder 4"/>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1236896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1" latinLnBrk="0" hangingPunct="1"/>
            <a:fld id="{556A5890-9564-4E09-83A4-198F87A91B45}" type="datetime1">
              <a:rPr lang="en-US" smtClean="0"/>
              <a:t>4/13/2011</a:t>
            </a:fld>
            <a:endParaRPr lang="en-US"/>
          </a:p>
        </p:txBody>
      </p:sp>
      <p:sp>
        <p:nvSpPr>
          <p:cNvPr id="3" name="Footer Placeholder 2"/>
          <p:cNvSpPr>
            <a:spLocks noGrp="1"/>
          </p:cNvSpPr>
          <p:nvPr>
            <p:ph type="ftr" sz="quarter" idx="11"/>
          </p:nvPr>
        </p:nvSpPr>
        <p:spPr/>
        <p:txBody>
          <a:bodyPr/>
          <a:lstStyle>
            <a:lvl1pPr>
              <a:defRPr/>
            </a:lvl1pPr>
          </a:lstStyle>
          <a:p>
            <a:endParaRPr kumimoji="0" lang="en-US"/>
          </a:p>
        </p:txBody>
      </p:sp>
      <p:sp>
        <p:nvSpPr>
          <p:cNvPr id="4" name="Slide Number Placeholder 3"/>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3298631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eaLnBrk="1" latinLnBrk="0" hangingPunct="1"/>
            <a:fld id="{F0B4F4E6-23C0-4208-A348-3B42F45C5B14}" type="datetime1">
              <a:rPr lang="en-US" smtClean="0"/>
              <a:t>4/13/2011</a:t>
            </a:fld>
            <a:endParaRPr lang="en-US"/>
          </a:p>
        </p:txBody>
      </p:sp>
      <p:sp>
        <p:nvSpPr>
          <p:cNvPr id="6" name="Footer Placeholder 5"/>
          <p:cNvSpPr>
            <a:spLocks noGrp="1"/>
          </p:cNvSpPr>
          <p:nvPr>
            <p:ph type="ftr" sz="quarter" idx="11"/>
          </p:nvPr>
        </p:nvSpPr>
        <p:spPr/>
        <p:txBody>
          <a:bodyPr/>
          <a:lstStyle>
            <a:lvl1pPr>
              <a:defRPr/>
            </a:lvl1pPr>
          </a:lstStyle>
          <a:p>
            <a:endParaRPr kumimoji="0" lang="en-US"/>
          </a:p>
        </p:txBody>
      </p:sp>
      <p:sp>
        <p:nvSpPr>
          <p:cNvPr id="7" name="Slide Number Placeholder 6"/>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894702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eaLnBrk="1" latinLnBrk="0" hangingPunct="1"/>
            <a:fld id="{4783FBC2-C9A2-40AC-AF5D-A3E5B967354C}" type="datetime1">
              <a:rPr lang="en-US" smtClean="0"/>
              <a:t>4/13/2011</a:t>
            </a:fld>
            <a:endParaRPr lang="en-US"/>
          </a:p>
        </p:txBody>
      </p:sp>
      <p:sp>
        <p:nvSpPr>
          <p:cNvPr id="6" name="Footer Placeholder 5"/>
          <p:cNvSpPr>
            <a:spLocks noGrp="1"/>
          </p:cNvSpPr>
          <p:nvPr>
            <p:ph type="ftr" sz="quarter" idx="11"/>
          </p:nvPr>
        </p:nvSpPr>
        <p:spPr/>
        <p:txBody>
          <a:bodyPr/>
          <a:lstStyle>
            <a:lvl1pPr>
              <a:defRPr/>
            </a:lvl1pPr>
          </a:lstStyle>
          <a:p>
            <a:endParaRPr kumimoji="0" lang="en-US"/>
          </a:p>
        </p:txBody>
      </p:sp>
      <p:sp>
        <p:nvSpPr>
          <p:cNvPr id="7" name="Slide Number Placeholder 6"/>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3199546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descr="Light horizontal"/>
          <p:cNvSpPr>
            <a:spLocks noChangeArrowheads="1"/>
          </p:cNvSpPr>
          <p:nvPr/>
        </p:nvSpPr>
        <p:spPr bwMode="gray">
          <a:xfrm>
            <a:off x="0" y="0"/>
            <a:ext cx="468313" cy="6858000"/>
          </a:xfrm>
          <a:prstGeom prst="rect">
            <a:avLst/>
          </a:prstGeom>
          <a:pattFill prst="ltHorz">
            <a:fgClr>
              <a:schemeClr val="bg2"/>
            </a:fgClr>
            <a:bgClr>
              <a:srgbClr val="FFFFFF"/>
            </a:bgClr>
          </a:patt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40" name="Rectangle 16"/>
          <p:cNvSpPr>
            <a:spLocks noChangeArrowheads="1"/>
          </p:cNvSpPr>
          <p:nvPr/>
        </p:nvSpPr>
        <p:spPr bwMode="invGray">
          <a:xfrm>
            <a:off x="0" y="-26988"/>
            <a:ext cx="9144000" cy="692151"/>
          </a:xfrm>
          <a:prstGeom prst="rect">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41" name="Line 17"/>
          <p:cNvSpPr>
            <a:spLocks noChangeShapeType="1"/>
          </p:cNvSpPr>
          <p:nvPr/>
        </p:nvSpPr>
        <p:spPr bwMode="gray">
          <a:xfrm>
            <a:off x="468313" y="6410325"/>
            <a:ext cx="8424862" cy="0"/>
          </a:xfrm>
          <a:prstGeom prst="line">
            <a:avLst/>
          </a:prstGeom>
          <a:noFill/>
          <a:ln w="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42" name="AutoShape 18"/>
          <p:cNvSpPr>
            <a:spLocks noChangeArrowheads="1"/>
          </p:cNvSpPr>
          <p:nvPr/>
        </p:nvSpPr>
        <p:spPr bwMode="blackWhite">
          <a:xfrm>
            <a:off x="468313" y="233363"/>
            <a:ext cx="7488237" cy="720725"/>
          </a:xfrm>
          <a:prstGeom prst="roundRect">
            <a:avLst>
              <a:gd name="adj" fmla="val 16667"/>
            </a:avLst>
          </a:prstGeom>
          <a:solidFill>
            <a:schemeClr val="tx1"/>
          </a:solidFill>
          <a:ln w="38100" algn="ctr">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27" name="Rectangle 3"/>
          <p:cNvSpPr>
            <a:spLocks noGrp="1" noChangeArrowheads="1"/>
          </p:cNvSpPr>
          <p:nvPr>
            <p:ph type="body" idx="1"/>
          </p:nvPr>
        </p:nvSpPr>
        <p:spPr bwMode="auto">
          <a:xfrm>
            <a:off x="457200" y="1076325"/>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400800"/>
            <a:ext cx="2667000" cy="25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1">
                <a:latin typeface="+mn-lt"/>
              </a:defRPr>
            </a:lvl1pPr>
          </a:lstStyle>
          <a:p>
            <a:pPr eaLnBrk="1" latinLnBrk="0" hangingPunct="1"/>
            <a:fld id="{4311650C-B0AD-4C78-8DF9-FB76F0D8F57D}" type="datetime1">
              <a:rPr lang="en-US" smtClean="0"/>
              <a:t>4/13/2011</a:t>
            </a:fld>
            <a:endParaRPr lang="en-US" sz="1400" dirty="0">
              <a:solidFill>
                <a:schemeClr val="tx2"/>
              </a:solidFill>
            </a:endParaRPr>
          </a:p>
        </p:txBody>
      </p:sp>
      <p:sp>
        <p:nvSpPr>
          <p:cNvPr id="1029" name="Rectangle 5"/>
          <p:cNvSpPr>
            <a:spLocks noGrp="1" noChangeArrowheads="1"/>
          </p:cNvSpPr>
          <p:nvPr>
            <p:ph type="ftr" sz="quarter" idx="3"/>
          </p:nvPr>
        </p:nvSpPr>
        <p:spPr bwMode="auto">
          <a:xfrm>
            <a:off x="5943600" y="6400800"/>
            <a:ext cx="2895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latin typeface="+mn-lt"/>
              </a:defRPr>
            </a:lvl1pPr>
          </a:lstStyle>
          <a:p>
            <a:pPr algn="r" eaLnBrk="1" latinLnBrk="0" hangingPunct="1"/>
            <a:endParaRPr kumimoji="0" lang="en-US" sz="1400" dirty="0">
              <a:solidFill>
                <a:schemeClr val="tx2"/>
              </a:solidFill>
            </a:endParaRPr>
          </a:p>
        </p:txBody>
      </p:sp>
      <p:sp>
        <p:nvSpPr>
          <p:cNvPr id="1030" name="Rectangle 6"/>
          <p:cNvSpPr>
            <a:spLocks noGrp="1" noChangeArrowheads="1"/>
          </p:cNvSpPr>
          <p:nvPr>
            <p:ph type="sldNum" sz="quarter" idx="4"/>
          </p:nvPr>
        </p:nvSpPr>
        <p:spPr bwMode="auto">
          <a:xfrm>
            <a:off x="3657600" y="6386513"/>
            <a:ext cx="2133600" cy="21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b="1">
                <a:latin typeface="+mn-lt"/>
              </a:defRPr>
            </a:lvl1pPr>
          </a:lstStyle>
          <a:p>
            <a:pPr algn="l" eaLnBrk="1" latinLnBrk="0" hangingPunct="1"/>
            <a:fld id="{EA7C8D44-3667-46F6-9772-CC52308E2A7F}" type="slidenum">
              <a:rPr kumimoji="0" lang="en-US" smtClean="0"/>
              <a:pPr algn="l" eaLnBrk="1" latinLnBrk="0" hangingPunct="1"/>
              <a:t>‹#›</a:t>
            </a:fld>
            <a:endParaRPr kumimoji="0" lang="en-US" sz="1600" dirty="0">
              <a:solidFill>
                <a:schemeClr val="tx2"/>
              </a:solidFill>
            </a:endParaRPr>
          </a:p>
        </p:txBody>
      </p:sp>
      <p:sp>
        <p:nvSpPr>
          <p:cNvPr id="1026" name="Rectangle 2"/>
          <p:cNvSpPr>
            <a:spLocks noGrp="1" noChangeArrowheads="1"/>
          </p:cNvSpPr>
          <p:nvPr>
            <p:ph type="title"/>
          </p:nvPr>
        </p:nvSpPr>
        <p:spPr bwMode="black">
          <a:xfrm>
            <a:off x="547688" y="319088"/>
            <a:ext cx="71628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7" name="Text Box 13"/>
          <p:cNvSpPr txBox="1">
            <a:spLocks noChangeArrowheads="1"/>
          </p:cNvSpPr>
          <p:nvPr/>
        </p:nvSpPr>
        <p:spPr bwMode="white">
          <a:xfrm>
            <a:off x="8153400" y="261938"/>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b="1">
                <a:solidFill>
                  <a:schemeClr val="bg1"/>
                </a:solidFill>
                <a:latin typeface="Verdana" pitchFamily="34" charset="0"/>
              </a:rPr>
              <a:t>LOGO</a:t>
            </a:r>
          </a:p>
        </p:txBody>
      </p:sp>
      <p:sp>
        <p:nvSpPr>
          <p:cNvPr id="1038" name="AutoShape 14"/>
          <p:cNvSpPr>
            <a:spLocks noChangeArrowheads="1"/>
          </p:cNvSpPr>
          <p:nvPr/>
        </p:nvSpPr>
        <p:spPr bwMode="ltGray">
          <a:xfrm rot="5400000">
            <a:off x="8397876" y="-136525"/>
            <a:ext cx="284162" cy="750887"/>
          </a:xfrm>
          <a:prstGeom prst="moon">
            <a:avLst>
              <a:gd name="adj" fmla="val 21208"/>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3" name="Picture 7"/>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008858" y="-4950"/>
            <a:ext cx="1072792" cy="665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Lst>
  <p:hf hdr="0" ftr="0" dt="0"/>
  <p:txStyles>
    <p:titleStyle>
      <a:lvl1pPr algn="ctr" rtl="0" eaLnBrk="1" fontAlgn="base" hangingPunct="1">
        <a:spcBef>
          <a:spcPct val="0"/>
        </a:spcBef>
        <a:spcAft>
          <a:spcPct val="0"/>
        </a:spcAft>
        <a:defRPr sz="3200">
          <a:solidFill>
            <a:schemeClr val="bg1"/>
          </a:solidFill>
          <a:latin typeface="+mj-lt"/>
          <a:ea typeface="+mj-ea"/>
          <a:cs typeface="+mj-cs"/>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oleObject" Target="../embeddings/oleObject7.bin"/><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22.wmf"/><Relationship Id="rId2" Type="http://schemas.openxmlformats.org/officeDocument/2006/relationships/slideLayout" Target="../slideLayouts/slideLayout2.xml"/><Relationship Id="rId16" Type="http://schemas.openxmlformats.org/officeDocument/2006/relationships/image" Target="../media/image24.wmf"/><Relationship Id="rId1" Type="http://schemas.openxmlformats.org/officeDocument/2006/relationships/vmlDrawing" Target="../drawings/vmlDrawing2.vml"/><Relationship Id="rId6" Type="http://schemas.openxmlformats.org/officeDocument/2006/relationships/image" Target="../media/image19.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21.wmf"/><Relationship Id="rId4" Type="http://schemas.openxmlformats.org/officeDocument/2006/relationships/image" Target="../media/image18.wmf"/><Relationship Id="rId9" Type="http://schemas.openxmlformats.org/officeDocument/2006/relationships/oleObject" Target="../embeddings/oleObject5.bin"/><Relationship Id="rId14" Type="http://schemas.openxmlformats.org/officeDocument/2006/relationships/image" Target="../media/image23.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png"/><Relationship Id="rId3" Type="http://schemas.openxmlformats.org/officeDocument/2006/relationships/image" Target="../media/image26.jpe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9.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jpeg"/><Relationship Id="rId9" Type="http://schemas.openxmlformats.org/officeDocument/2006/relationships/image" Target="../media/image32.png"/><Relationship Id="rId1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534400" cy="563562"/>
          </a:xfrm>
        </p:spPr>
        <p:txBody>
          <a:bodyPr>
            <a:noAutofit/>
          </a:bodyPr>
          <a:lstStyle/>
          <a:p>
            <a:pPr algn="l"/>
            <a:r>
              <a:rPr lang="en-US" sz="3600" dirty="0" smtClean="0"/>
              <a:t>Pedestrian Detection and Localization</a:t>
            </a:r>
            <a:endParaRPr lang="en-US" sz="3600" dirty="0"/>
          </a:p>
        </p:txBody>
      </p:sp>
      <p:sp>
        <p:nvSpPr>
          <p:cNvPr id="3" name="Subtitle 2"/>
          <p:cNvSpPr>
            <a:spLocks noGrp="1"/>
          </p:cNvSpPr>
          <p:nvPr>
            <p:ph idx="1"/>
          </p:nvPr>
        </p:nvSpPr>
        <p:spPr>
          <a:xfrm>
            <a:off x="304800" y="1554162"/>
            <a:ext cx="8686800" cy="4694237"/>
          </a:xfrm>
        </p:spPr>
        <p:txBody>
          <a:bodyPr>
            <a:normAutofit fontScale="92500" lnSpcReduction="10000"/>
          </a:bodyPr>
          <a:lstStyle/>
          <a:p>
            <a:pPr marL="0" indent="0" algn="ctr">
              <a:buNone/>
            </a:pPr>
            <a:r>
              <a:rPr lang="en-US" sz="2800" dirty="0" smtClean="0">
                <a:latin typeface="Times New Roman" pitchFamily="18" charset="0"/>
                <a:cs typeface="Times New Roman" pitchFamily="18" charset="0"/>
              </a:rPr>
              <a:t>Members:</a:t>
            </a:r>
          </a:p>
          <a:p>
            <a:pPr marL="457200" lvl="1" indent="0" algn="ctr">
              <a:buNone/>
            </a:pPr>
            <a:r>
              <a:rPr lang="en-US" sz="2400" dirty="0" err="1" smtClean="0">
                <a:latin typeface="Times New Roman" pitchFamily="18" charset="0"/>
                <a:cs typeface="Times New Roman" pitchFamily="18" charset="0"/>
              </a:rPr>
              <a:t>Đặng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a:t>
            </a:r>
            <a:r>
              <a:rPr lang="vi-VN" sz="2400" dirty="0" smtClean="0">
                <a:latin typeface="Times New Roman" pitchFamily="18" charset="0"/>
                <a:cs typeface="Times New Roman" pitchFamily="18" charset="0"/>
              </a:rPr>
              <a:t>ươn</a:t>
            </a:r>
            <a:r>
              <a:rPr lang="en-US" sz="2400" dirty="0">
                <a:latin typeface="Times New Roman" pitchFamily="18" charset="0"/>
                <a:cs typeface="Times New Roman" pitchFamily="18" charset="0"/>
              </a:rPr>
              <a:t>g </a:t>
            </a:r>
            <a:r>
              <a:rPr lang="en-US" sz="2400" dirty="0" err="1" smtClean="0">
                <a:latin typeface="Times New Roman" pitchFamily="18" charset="0"/>
                <a:cs typeface="Times New Roman" pitchFamily="18" charset="0"/>
              </a:rPr>
              <a:t>Khánh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Linh</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0612743</a:t>
            </a:r>
          </a:p>
          <a:p>
            <a:pPr marL="457200" lvl="1" indent="0" algn="ctr">
              <a:buNone/>
            </a:pPr>
            <a:r>
              <a:rPr lang="en-US" sz="2400" dirty="0" err="1" smtClean="0">
                <a:latin typeface="Times New Roman" pitchFamily="18" charset="0"/>
                <a:cs typeface="Times New Roman" pitchFamily="18" charset="0"/>
              </a:rPr>
              <a:t>Bùi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Huỳnh</a:t>
            </a:r>
            <a:r>
              <a:rPr lang="en-US" sz="2400" dirty="0">
                <a:latin typeface="Times New Roman" pitchFamily="18" charset="0"/>
                <a:cs typeface="Times New Roman" pitchFamily="18" charset="0"/>
              </a:rPr>
              <a:t> Lam </a:t>
            </a:r>
            <a:r>
              <a:rPr lang="en-US" sz="2400" dirty="0" err="1" smtClean="0">
                <a:latin typeface="Times New Roman" pitchFamily="18" charset="0"/>
                <a:cs typeface="Times New Roman" pitchFamily="18" charset="0"/>
              </a:rPr>
              <a:t>Bửu</a:t>
            </a:r>
            <a:r>
              <a:rPr lang="en-US" sz="2400" dirty="0" smtClean="0">
                <a:latin typeface="Times New Roman" pitchFamily="18" charset="0"/>
                <a:cs typeface="Times New Roman" pitchFamily="18" charset="0"/>
              </a:rPr>
              <a:t>	0612733</a:t>
            </a:r>
          </a:p>
          <a:p>
            <a:pPr lvl="1" algn="ctr"/>
            <a:endParaRPr lang="en-US" sz="2400" dirty="0">
              <a:latin typeface="Times New Roman" pitchFamily="18" charset="0"/>
              <a:cs typeface="Times New Roman" pitchFamily="18" charset="0"/>
            </a:endParaRPr>
          </a:p>
          <a:p>
            <a:pPr marL="0" indent="0" algn="ctr">
              <a:buNone/>
            </a:pPr>
            <a:r>
              <a:rPr lang="en-US" dirty="0" smtClean="0">
                <a:latin typeface="Times New Roman" pitchFamily="18" charset="0"/>
                <a:cs typeface="Times New Roman" pitchFamily="18" charset="0"/>
              </a:rPr>
              <a:t>Advisor: </a:t>
            </a:r>
          </a:p>
          <a:p>
            <a:pPr marL="0" indent="0" algn="ctr">
              <a:buNone/>
            </a:pPr>
            <a:r>
              <a:rPr lang="en-US" dirty="0" err="1" smtClean="0">
                <a:latin typeface="Times New Roman" pitchFamily="18" charset="0"/>
                <a:cs typeface="Times New Roman" pitchFamily="18" charset="0"/>
              </a:rPr>
              <a:t>A.Professor</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Lê</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Hoài</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Bắc</a:t>
            </a:r>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pPr marL="0" indent="0" algn="ctr">
              <a:buNone/>
            </a:pPr>
            <a:r>
              <a:rPr lang="en-US" sz="2700" dirty="0">
                <a:latin typeface="Times New Roman" pitchFamily="18" charset="0"/>
                <a:cs typeface="Times New Roman" pitchFamily="18" charset="0"/>
              </a:rPr>
              <a:t>UNIVERSITY OF SCIENCE </a:t>
            </a:r>
          </a:p>
          <a:p>
            <a:pPr marL="0" indent="0" algn="ctr">
              <a:buNone/>
            </a:pPr>
            <a:r>
              <a:rPr lang="en-US" sz="2700" dirty="0">
                <a:latin typeface="Times New Roman" pitchFamily="18" charset="0"/>
                <a:cs typeface="Times New Roman" pitchFamily="18" charset="0"/>
              </a:rPr>
              <a:t>ADVANCED PROGRAM IN COMPUTER SCIENCE </a:t>
            </a:r>
            <a:endParaRPr lang="en-US" sz="2700" dirty="0" smtClean="0">
              <a:latin typeface="Times New Roman" pitchFamily="18" charset="0"/>
              <a:cs typeface="Times New Roman" pitchFamily="18" charset="0"/>
            </a:endParaRPr>
          </a:p>
          <a:p>
            <a:pPr marL="0" indent="0" algn="ctr">
              <a:buNone/>
            </a:pPr>
            <a:r>
              <a:rPr lang="en-US" sz="2700" dirty="0" smtClean="0">
                <a:latin typeface="Times New Roman" pitchFamily="18" charset="0"/>
                <a:cs typeface="Times New Roman" pitchFamily="18" charset="0"/>
              </a:rPr>
              <a:t>Year </a:t>
            </a:r>
            <a:r>
              <a:rPr lang="en-US" dirty="0" smtClean="0">
                <a:latin typeface="Times New Roman" pitchFamily="18" charset="0"/>
                <a:cs typeface="Times New Roman" pitchFamily="18" charset="0"/>
              </a:rPr>
              <a:t>2011</a:t>
            </a:r>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a:t>
            </a:fld>
            <a:endParaRPr kumimoji="0" lang="en-US" dirty="0"/>
          </a:p>
        </p:txBody>
      </p:sp>
    </p:spTree>
    <p:extLst>
      <p:ext uri="{BB962C8B-B14F-4D97-AF65-F5344CB8AC3E}">
        <p14:creationId xmlns:p14="http://schemas.microsoft.com/office/powerpoint/2010/main" val="27647393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of Oriented </a:t>
            </a:r>
            <a:r>
              <a:rPr lang="en-US" dirty="0" smtClean="0"/>
              <a:t>Gradients Review</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10</a:t>
            </a:fld>
            <a:endParaRPr kumimoji="0" lang="en-US" dirty="0"/>
          </a:p>
        </p:txBody>
      </p:sp>
      <p:grpSp>
        <p:nvGrpSpPr>
          <p:cNvPr id="5" name="Group 13"/>
          <p:cNvGrpSpPr>
            <a:grpSpLocks/>
          </p:cNvGrpSpPr>
          <p:nvPr/>
        </p:nvGrpSpPr>
        <p:grpSpPr bwMode="auto">
          <a:xfrm>
            <a:off x="609600" y="2514600"/>
            <a:ext cx="2595563" cy="1981200"/>
            <a:chOff x="685800" y="2209800"/>
            <a:chExt cx="2595739" cy="198120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09800"/>
              <a:ext cx="2595739"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600262" y="2895600"/>
              <a:ext cx="381026"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grpSp>
        <p:nvGrpSpPr>
          <p:cNvPr id="8" name="Group 26"/>
          <p:cNvGrpSpPr>
            <a:grpSpLocks/>
          </p:cNvGrpSpPr>
          <p:nvPr/>
        </p:nvGrpSpPr>
        <p:grpSpPr bwMode="auto">
          <a:xfrm>
            <a:off x="3962400" y="2286000"/>
            <a:ext cx="1219200" cy="2438400"/>
            <a:chOff x="4191000" y="2438400"/>
            <a:chExt cx="1219200" cy="243840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l="35226" t="34615" r="49117" b="24359"/>
            <a:stretch>
              <a:fillRect/>
            </a:stretch>
          </p:blipFill>
          <p:spPr bwMode="auto">
            <a:xfrm>
              <a:off x="4191000" y="2438400"/>
              <a:ext cx="1219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1910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1" name="Rectangle 10"/>
            <p:cNvSpPr/>
            <p:nvPr/>
          </p:nvSpPr>
          <p:spPr>
            <a:xfrm>
              <a:off x="44958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2" name="Rectangle 11"/>
            <p:cNvSpPr/>
            <p:nvPr/>
          </p:nvSpPr>
          <p:spPr>
            <a:xfrm>
              <a:off x="48006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3" name="Rectangle 12"/>
            <p:cNvSpPr/>
            <p:nvPr/>
          </p:nvSpPr>
          <p:spPr>
            <a:xfrm>
              <a:off x="51054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4" name="Rectangle 13"/>
            <p:cNvSpPr/>
            <p:nvPr/>
          </p:nvSpPr>
          <p:spPr>
            <a:xfrm>
              <a:off x="4191000" y="2438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5" name="Rectangle 14"/>
            <p:cNvSpPr/>
            <p:nvPr/>
          </p:nvSpPr>
          <p:spPr>
            <a:xfrm>
              <a:off x="4191000" y="2743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6" name="Rectangle 15"/>
            <p:cNvSpPr/>
            <p:nvPr/>
          </p:nvSpPr>
          <p:spPr>
            <a:xfrm>
              <a:off x="4191000" y="3048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7" name="Rectangle 16"/>
            <p:cNvSpPr/>
            <p:nvPr/>
          </p:nvSpPr>
          <p:spPr>
            <a:xfrm>
              <a:off x="4191000" y="33528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8" name="Rectangle 17"/>
            <p:cNvSpPr/>
            <p:nvPr/>
          </p:nvSpPr>
          <p:spPr>
            <a:xfrm>
              <a:off x="4191000" y="36576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9" name="Rectangle 18"/>
            <p:cNvSpPr/>
            <p:nvPr/>
          </p:nvSpPr>
          <p:spPr>
            <a:xfrm>
              <a:off x="4191000" y="3962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0" name="Rectangle 19"/>
            <p:cNvSpPr/>
            <p:nvPr/>
          </p:nvSpPr>
          <p:spPr>
            <a:xfrm>
              <a:off x="4191000" y="4267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1" name="Rectangle 20"/>
            <p:cNvSpPr/>
            <p:nvPr/>
          </p:nvSpPr>
          <p:spPr>
            <a:xfrm>
              <a:off x="4191000" y="4572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cxnSp>
        <p:nvCxnSpPr>
          <p:cNvPr id="22" name="Straight Connector 21"/>
          <p:cNvCxnSpPr/>
          <p:nvPr/>
        </p:nvCxnSpPr>
        <p:spPr>
          <a:xfrm flipV="1">
            <a:off x="1524000" y="2286000"/>
            <a:ext cx="2468563" cy="9144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a:off x="1524000" y="4038600"/>
            <a:ext cx="2438400" cy="6858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nvGrpSpPr>
          <p:cNvPr id="24" name="Group 63"/>
          <p:cNvGrpSpPr>
            <a:grpSpLocks/>
          </p:cNvGrpSpPr>
          <p:nvPr/>
        </p:nvGrpSpPr>
        <p:grpSpPr bwMode="auto">
          <a:xfrm>
            <a:off x="7086600" y="2819400"/>
            <a:ext cx="609600" cy="609600"/>
            <a:chOff x="3394023" y="2056150"/>
            <a:chExt cx="1143000" cy="1143000"/>
          </a:xfrm>
        </p:grpSpPr>
        <p:cxnSp>
          <p:nvCxnSpPr>
            <p:cNvPr id="25" name="Straight Arrow Connector 24"/>
            <p:cNvCxnSpPr/>
            <p:nvPr/>
          </p:nvCxnSpPr>
          <p:spPr>
            <a:xfrm>
              <a:off x="3962547" y="2818150"/>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2000000">
              <a:off x="3444625" y="2731831"/>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3200000">
              <a:off x="3504157" y="264253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4400000">
              <a:off x="3556246" y="2578536"/>
              <a:ext cx="535781"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5600000">
              <a:off x="3647032" y="2556213"/>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6800000">
              <a:off x="3746744" y="2566632"/>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8000000">
              <a:off x="3841996" y="258151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9200000">
              <a:off x="3900039" y="2651463"/>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20400000">
              <a:off x="3947664" y="2725878"/>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394023" y="2056150"/>
              <a:ext cx="1143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sp>
        <p:nvSpPr>
          <p:cNvPr id="35" name="TextBox 52"/>
          <p:cNvSpPr txBox="1">
            <a:spLocks noChangeArrowheads="1"/>
          </p:cNvSpPr>
          <p:nvPr/>
        </p:nvSpPr>
        <p:spPr bwMode="auto">
          <a:xfrm>
            <a:off x="6553200" y="4495800"/>
            <a:ext cx="1839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9 orientation bins</a:t>
            </a:r>
          </a:p>
          <a:p>
            <a:pPr algn="ctr" eaLnBrk="1" hangingPunct="1"/>
            <a:r>
              <a:rPr lang="en-US" dirty="0">
                <a:latin typeface="Times New Roman" pitchFamily="18" charset="0"/>
                <a:cs typeface="Times New Roman" pitchFamily="18" charset="0"/>
              </a:rPr>
              <a:t>0 - 180° degrees</a:t>
            </a:r>
          </a:p>
        </p:txBody>
      </p:sp>
      <p:sp>
        <p:nvSpPr>
          <p:cNvPr id="36" name="Rectangle 35"/>
          <p:cNvSpPr/>
          <p:nvPr/>
        </p:nvSpPr>
        <p:spPr>
          <a:xfrm>
            <a:off x="64770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7" name="Rectangle 36"/>
          <p:cNvSpPr/>
          <p:nvPr/>
        </p:nvSpPr>
        <p:spPr>
          <a:xfrm>
            <a:off x="76962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8" name="Rectangle 37"/>
          <p:cNvSpPr/>
          <p:nvPr/>
        </p:nvSpPr>
        <p:spPr>
          <a:xfrm>
            <a:off x="76962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9" name="Rectangle 38"/>
          <p:cNvSpPr/>
          <p:nvPr/>
        </p:nvSpPr>
        <p:spPr>
          <a:xfrm>
            <a:off x="70866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0" name="Rectangle 39"/>
          <p:cNvSpPr/>
          <p:nvPr/>
        </p:nvSpPr>
        <p:spPr>
          <a:xfrm>
            <a:off x="64770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1" name="Rectangle 40"/>
          <p:cNvSpPr/>
          <p:nvPr/>
        </p:nvSpPr>
        <p:spPr>
          <a:xfrm>
            <a:off x="64770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2" name="Rectangle 41"/>
          <p:cNvSpPr/>
          <p:nvPr/>
        </p:nvSpPr>
        <p:spPr>
          <a:xfrm>
            <a:off x="70866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3" name="Rectangle 42"/>
          <p:cNvSpPr/>
          <p:nvPr/>
        </p:nvSpPr>
        <p:spPr>
          <a:xfrm>
            <a:off x="76962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4" name="TextBox 73"/>
          <p:cNvSpPr txBox="1">
            <a:spLocks noChangeArrowheads="1"/>
          </p:cNvSpPr>
          <p:nvPr/>
        </p:nvSpPr>
        <p:spPr bwMode="auto">
          <a:xfrm>
            <a:off x="7010400" y="41148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solidFill>
                  <a:srgbClr val="FF0000"/>
                </a:solidFill>
                <a:latin typeface="Calibri" pitchFamily="34" charset="0"/>
              </a:rPr>
              <a:t>cell</a:t>
            </a:r>
          </a:p>
        </p:txBody>
      </p:sp>
      <p:cxnSp>
        <p:nvCxnSpPr>
          <p:cNvPr id="45" name="Straight Arrow Connector 44"/>
          <p:cNvCxnSpPr/>
          <p:nvPr/>
        </p:nvCxnSpPr>
        <p:spPr>
          <a:xfrm>
            <a:off x="6705600" y="41910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0800000">
            <a:off x="7696200" y="41910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80"/>
          <p:cNvSpPr txBox="1">
            <a:spLocks noChangeArrowheads="1"/>
          </p:cNvSpPr>
          <p:nvPr/>
        </p:nvSpPr>
        <p:spPr bwMode="auto">
          <a:xfrm>
            <a:off x="6096000" y="5791200"/>
            <a:ext cx="263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FF0000"/>
                </a:solidFill>
                <a:latin typeface="Times New Roman" pitchFamily="18" charset="0"/>
                <a:cs typeface="Times New Roman" pitchFamily="18" charset="0"/>
              </a:rPr>
              <a:t>9</a:t>
            </a:r>
            <a:r>
              <a:rPr lang="en-US" dirty="0">
                <a:latin typeface="Times New Roman" pitchFamily="18" charset="0"/>
                <a:cs typeface="Times New Roman" pitchFamily="18" charset="0"/>
              </a:rPr>
              <a:t>x</a:t>
            </a:r>
            <a:r>
              <a:rPr lang="en-US" dirty="0">
                <a:solidFill>
                  <a:srgbClr val="00B050"/>
                </a:solidFill>
                <a:latin typeface="Times New Roman" pitchFamily="18" charset="0"/>
                <a:cs typeface="Times New Roman" pitchFamily="18" charset="0"/>
              </a:rPr>
              <a:t>4</a:t>
            </a:r>
            <a:r>
              <a:rPr lang="en-US" dirty="0">
                <a:latin typeface="Times New Roman" pitchFamily="18" charset="0"/>
                <a:cs typeface="Times New Roman" pitchFamily="18" charset="0"/>
              </a:rPr>
              <a:t> feature vector per cell</a:t>
            </a:r>
          </a:p>
        </p:txBody>
      </p:sp>
      <p:cxnSp>
        <p:nvCxnSpPr>
          <p:cNvPr id="48" name="Straight Arrow Connector 47"/>
          <p:cNvCxnSpPr/>
          <p:nvPr/>
        </p:nvCxnSpPr>
        <p:spPr>
          <a:xfrm rot="5400000">
            <a:off x="7163594" y="5485606"/>
            <a:ext cx="457200" cy="1588"/>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49" name="TextBox 84"/>
          <p:cNvSpPr txBox="1">
            <a:spLocks noChangeArrowheads="1"/>
          </p:cNvSpPr>
          <p:nvPr/>
        </p:nvSpPr>
        <p:spPr bwMode="auto">
          <a:xfrm>
            <a:off x="7543800" y="5257800"/>
            <a:ext cx="1111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Times New Roman" pitchFamily="18" charset="0"/>
                <a:cs typeface="Times New Roman" pitchFamily="18" charset="0"/>
              </a:rPr>
              <a:t>normalize</a:t>
            </a:r>
          </a:p>
        </p:txBody>
      </p:sp>
      <p:sp>
        <p:nvSpPr>
          <p:cNvPr id="50" name="TextBox 87"/>
          <p:cNvSpPr txBox="1">
            <a:spLocks noChangeArrowheads="1"/>
          </p:cNvSpPr>
          <p:nvPr/>
        </p:nvSpPr>
        <p:spPr bwMode="auto">
          <a:xfrm>
            <a:off x="3581400" y="5105400"/>
            <a:ext cx="205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Feature vector</a:t>
            </a:r>
          </a:p>
          <a:p>
            <a:pPr algn="ctr" eaLnBrk="1" hangingPunct="1"/>
            <a:r>
              <a:rPr lang="en-US" dirty="0">
                <a:latin typeface="Times New Roman" pitchFamily="18" charset="0"/>
                <a:cs typeface="Times New Roman" pitchFamily="18" charset="0"/>
              </a:rPr>
              <a:t>f = […,…,…,    ,…]</a:t>
            </a:r>
          </a:p>
        </p:txBody>
      </p:sp>
      <p:sp>
        <p:nvSpPr>
          <p:cNvPr id="55" name="Rectangle 54"/>
          <p:cNvSpPr/>
          <p:nvPr/>
        </p:nvSpPr>
        <p:spPr>
          <a:xfrm>
            <a:off x="6400800" y="2743200"/>
            <a:ext cx="1371600" cy="1371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56" name="TextBox 72"/>
          <p:cNvSpPr txBox="1">
            <a:spLocks noChangeArrowheads="1"/>
          </p:cNvSpPr>
          <p:nvPr/>
        </p:nvSpPr>
        <p:spPr bwMode="auto">
          <a:xfrm>
            <a:off x="5718175" y="2581846"/>
            <a:ext cx="682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Calibri" pitchFamily="34" charset="0"/>
              </a:rPr>
              <a:t>block</a:t>
            </a:r>
          </a:p>
        </p:txBody>
      </p:sp>
    </p:spTree>
    <p:extLst>
      <p:ext uri="{BB962C8B-B14F-4D97-AF65-F5344CB8AC3E}">
        <p14:creationId xmlns:p14="http://schemas.microsoft.com/office/powerpoint/2010/main" val="39785742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of Oriented </a:t>
            </a:r>
            <a:r>
              <a:rPr lang="en-US" dirty="0" smtClean="0"/>
              <a:t>Gradients Review</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11</a:t>
            </a:fld>
            <a:endParaRPr kumimoji="0" lang="en-US" dirty="0"/>
          </a:p>
        </p:txBody>
      </p:sp>
      <p:grpSp>
        <p:nvGrpSpPr>
          <p:cNvPr id="5" name="Group 13"/>
          <p:cNvGrpSpPr>
            <a:grpSpLocks/>
          </p:cNvGrpSpPr>
          <p:nvPr/>
        </p:nvGrpSpPr>
        <p:grpSpPr bwMode="auto">
          <a:xfrm>
            <a:off x="609600" y="2514600"/>
            <a:ext cx="2595563" cy="1981200"/>
            <a:chOff x="685800" y="2209800"/>
            <a:chExt cx="2595739" cy="198120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09800"/>
              <a:ext cx="2595739"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600262" y="2895600"/>
              <a:ext cx="381026"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grpSp>
        <p:nvGrpSpPr>
          <p:cNvPr id="8" name="Group 26"/>
          <p:cNvGrpSpPr>
            <a:grpSpLocks/>
          </p:cNvGrpSpPr>
          <p:nvPr/>
        </p:nvGrpSpPr>
        <p:grpSpPr bwMode="auto">
          <a:xfrm>
            <a:off x="3962400" y="2286000"/>
            <a:ext cx="1219200" cy="2438400"/>
            <a:chOff x="4191000" y="2438400"/>
            <a:chExt cx="1219200" cy="243840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l="35226" t="34615" r="49117" b="24359"/>
            <a:stretch>
              <a:fillRect/>
            </a:stretch>
          </p:blipFill>
          <p:spPr bwMode="auto">
            <a:xfrm>
              <a:off x="4191000" y="2438400"/>
              <a:ext cx="1219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1910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1" name="Rectangle 10"/>
            <p:cNvSpPr/>
            <p:nvPr/>
          </p:nvSpPr>
          <p:spPr>
            <a:xfrm>
              <a:off x="44958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2" name="Rectangle 11"/>
            <p:cNvSpPr/>
            <p:nvPr/>
          </p:nvSpPr>
          <p:spPr>
            <a:xfrm>
              <a:off x="48006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3" name="Rectangle 12"/>
            <p:cNvSpPr/>
            <p:nvPr/>
          </p:nvSpPr>
          <p:spPr>
            <a:xfrm>
              <a:off x="51054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4" name="Rectangle 13"/>
            <p:cNvSpPr/>
            <p:nvPr/>
          </p:nvSpPr>
          <p:spPr>
            <a:xfrm>
              <a:off x="4191000" y="2438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5" name="Rectangle 14"/>
            <p:cNvSpPr/>
            <p:nvPr/>
          </p:nvSpPr>
          <p:spPr>
            <a:xfrm>
              <a:off x="4191000" y="2743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6" name="Rectangle 15"/>
            <p:cNvSpPr/>
            <p:nvPr/>
          </p:nvSpPr>
          <p:spPr>
            <a:xfrm>
              <a:off x="4191000" y="3048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7" name="Rectangle 16"/>
            <p:cNvSpPr/>
            <p:nvPr/>
          </p:nvSpPr>
          <p:spPr>
            <a:xfrm>
              <a:off x="4191000" y="33528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8" name="Rectangle 17"/>
            <p:cNvSpPr/>
            <p:nvPr/>
          </p:nvSpPr>
          <p:spPr>
            <a:xfrm>
              <a:off x="4191000" y="36576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9" name="Rectangle 18"/>
            <p:cNvSpPr/>
            <p:nvPr/>
          </p:nvSpPr>
          <p:spPr>
            <a:xfrm>
              <a:off x="4191000" y="3962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0" name="Rectangle 19"/>
            <p:cNvSpPr/>
            <p:nvPr/>
          </p:nvSpPr>
          <p:spPr>
            <a:xfrm>
              <a:off x="4191000" y="4267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1" name="Rectangle 20"/>
            <p:cNvSpPr/>
            <p:nvPr/>
          </p:nvSpPr>
          <p:spPr>
            <a:xfrm>
              <a:off x="4191000" y="4572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cxnSp>
        <p:nvCxnSpPr>
          <p:cNvPr id="22" name="Straight Connector 21"/>
          <p:cNvCxnSpPr/>
          <p:nvPr/>
        </p:nvCxnSpPr>
        <p:spPr>
          <a:xfrm flipV="1">
            <a:off x="1524000" y="2286000"/>
            <a:ext cx="2468563" cy="9144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a:off x="1524000" y="4038600"/>
            <a:ext cx="2438400" cy="6858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nvGrpSpPr>
          <p:cNvPr id="24" name="Group 63"/>
          <p:cNvGrpSpPr>
            <a:grpSpLocks/>
          </p:cNvGrpSpPr>
          <p:nvPr/>
        </p:nvGrpSpPr>
        <p:grpSpPr bwMode="auto">
          <a:xfrm>
            <a:off x="7086600" y="2819400"/>
            <a:ext cx="609600" cy="609600"/>
            <a:chOff x="3394023" y="2056150"/>
            <a:chExt cx="1143000" cy="1143000"/>
          </a:xfrm>
        </p:grpSpPr>
        <p:cxnSp>
          <p:nvCxnSpPr>
            <p:cNvPr id="25" name="Straight Arrow Connector 24"/>
            <p:cNvCxnSpPr/>
            <p:nvPr/>
          </p:nvCxnSpPr>
          <p:spPr>
            <a:xfrm>
              <a:off x="3962547" y="2818150"/>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2000000">
              <a:off x="3444625" y="2731831"/>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3200000">
              <a:off x="3504157" y="264253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4400000">
              <a:off x="3556246" y="2578536"/>
              <a:ext cx="535781"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5600000">
              <a:off x="3647032" y="2556213"/>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6800000">
              <a:off x="3746744" y="2566632"/>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8000000">
              <a:off x="3841996" y="258151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9200000">
              <a:off x="3900039" y="2651463"/>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20400000">
              <a:off x="3947664" y="2725878"/>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394023" y="2056150"/>
              <a:ext cx="1143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sp>
        <p:nvSpPr>
          <p:cNvPr id="35" name="TextBox 52"/>
          <p:cNvSpPr txBox="1">
            <a:spLocks noChangeArrowheads="1"/>
          </p:cNvSpPr>
          <p:nvPr/>
        </p:nvSpPr>
        <p:spPr bwMode="auto">
          <a:xfrm>
            <a:off x="6553200" y="4495800"/>
            <a:ext cx="1839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9 orientation bins</a:t>
            </a:r>
          </a:p>
          <a:p>
            <a:pPr algn="ctr" eaLnBrk="1" hangingPunct="1"/>
            <a:r>
              <a:rPr lang="en-US" dirty="0">
                <a:latin typeface="Times New Roman" pitchFamily="18" charset="0"/>
                <a:cs typeface="Times New Roman" pitchFamily="18" charset="0"/>
              </a:rPr>
              <a:t>0 - 180° degrees</a:t>
            </a:r>
          </a:p>
        </p:txBody>
      </p:sp>
      <p:sp>
        <p:nvSpPr>
          <p:cNvPr id="36" name="Rectangle 35"/>
          <p:cNvSpPr/>
          <p:nvPr/>
        </p:nvSpPr>
        <p:spPr>
          <a:xfrm>
            <a:off x="64770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7" name="Rectangle 36"/>
          <p:cNvSpPr/>
          <p:nvPr/>
        </p:nvSpPr>
        <p:spPr>
          <a:xfrm>
            <a:off x="76962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8" name="Rectangle 37"/>
          <p:cNvSpPr/>
          <p:nvPr/>
        </p:nvSpPr>
        <p:spPr>
          <a:xfrm>
            <a:off x="76962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9" name="Rectangle 38"/>
          <p:cNvSpPr/>
          <p:nvPr/>
        </p:nvSpPr>
        <p:spPr>
          <a:xfrm>
            <a:off x="70866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0" name="Rectangle 39"/>
          <p:cNvSpPr/>
          <p:nvPr/>
        </p:nvSpPr>
        <p:spPr>
          <a:xfrm>
            <a:off x="64770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1" name="Rectangle 40"/>
          <p:cNvSpPr/>
          <p:nvPr/>
        </p:nvSpPr>
        <p:spPr>
          <a:xfrm>
            <a:off x="64770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2" name="Rectangle 41"/>
          <p:cNvSpPr/>
          <p:nvPr/>
        </p:nvSpPr>
        <p:spPr>
          <a:xfrm>
            <a:off x="70866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3" name="Rectangle 42"/>
          <p:cNvSpPr/>
          <p:nvPr/>
        </p:nvSpPr>
        <p:spPr>
          <a:xfrm>
            <a:off x="76962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4" name="TextBox 73"/>
          <p:cNvSpPr txBox="1">
            <a:spLocks noChangeArrowheads="1"/>
          </p:cNvSpPr>
          <p:nvPr/>
        </p:nvSpPr>
        <p:spPr bwMode="auto">
          <a:xfrm>
            <a:off x="7010400" y="41148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solidFill>
                  <a:srgbClr val="FF0000"/>
                </a:solidFill>
                <a:latin typeface="Calibri" pitchFamily="34" charset="0"/>
              </a:rPr>
              <a:t>cell</a:t>
            </a:r>
          </a:p>
        </p:txBody>
      </p:sp>
      <p:cxnSp>
        <p:nvCxnSpPr>
          <p:cNvPr id="45" name="Straight Arrow Connector 44"/>
          <p:cNvCxnSpPr/>
          <p:nvPr/>
        </p:nvCxnSpPr>
        <p:spPr>
          <a:xfrm>
            <a:off x="6705600" y="41910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0800000">
            <a:off x="7696200" y="41910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80"/>
          <p:cNvSpPr txBox="1">
            <a:spLocks noChangeArrowheads="1"/>
          </p:cNvSpPr>
          <p:nvPr/>
        </p:nvSpPr>
        <p:spPr bwMode="auto">
          <a:xfrm>
            <a:off x="6096000" y="5791200"/>
            <a:ext cx="263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FF0000"/>
                </a:solidFill>
                <a:latin typeface="Times New Roman" pitchFamily="18" charset="0"/>
                <a:cs typeface="Times New Roman" pitchFamily="18" charset="0"/>
              </a:rPr>
              <a:t>9</a:t>
            </a:r>
            <a:r>
              <a:rPr lang="en-US" dirty="0">
                <a:latin typeface="Times New Roman" pitchFamily="18" charset="0"/>
                <a:cs typeface="Times New Roman" pitchFamily="18" charset="0"/>
              </a:rPr>
              <a:t>x</a:t>
            </a:r>
            <a:r>
              <a:rPr lang="en-US" dirty="0">
                <a:solidFill>
                  <a:srgbClr val="00B050"/>
                </a:solidFill>
                <a:latin typeface="Times New Roman" pitchFamily="18" charset="0"/>
                <a:cs typeface="Times New Roman" pitchFamily="18" charset="0"/>
              </a:rPr>
              <a:t>4</a:t>
            </a:r>
            <a:r>
              <a:rPr lang="en-US" dirty="0">
                <a:latin typeface="Times New Roman" pitchFamily="18" charset="0"/>
                <a:cs typeface="Times New Roman" pitchFamily="18" charset="0"/>
              </a:rPr>
              <a:t> feature vector per cell</a:t>
            </a:r>
          </a:p>
        </p:txBody>
      </p:sp>
      <p:cxnSp>
        <p:nvCxnSpPr>
          <p:cNvPr id="48" name="Straight Arrow Connector 47"/>
          <p:cNvCxnSpPr/>
          <p:nvPr/>
        </p:nvCxnSpPr>
        <p:spPr>
          <a:xfrm rot="5400000">
            <a:off x="7163594" y="5485606"/>
            <a:ext cx="457200" cy="1588"/>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49" name="TextBox 84"/>
          <p:cNvSpPr txBox="1">
            <a:spLocks noChangeArrowheads="1"/>
          </p:cNvSpPr>
          <p:nvPr/>
        </p:nvSpPr>
        <p:spPr bwMode="auto">
          <a:xfrm>
            <a:off x="7543800" y="5257800"/>
            <a:ext cx="1111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Times New Roman" pitchFamily="18" charset="0"/>
                <a:cs typeface="Times New Roman" pitchFamily="18" charset="0"/>
              </a:rPr>
              <a:t>normalize</a:t>
            </a:r>
          </a:p>
        </p:txBody>
      </p:sp>
      <p:sp>
        <p:nvSpPr>
          <p:cNvPr id="50" name="TextBox 87"/>
          <p:cNvSpPr txBox="1">
            <a:spLocks noChangeArrowheads="1"/>
          </p:cNvSpPr>
          <p:nvPr/>
        </p:nvSpPr>
        <p:spPr bwMode="auto">
          <a:xfrm>
            <a:off x="3581400" y="5105400"/>
            <a:ext cx="205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Feature vector</a:t>
            </a:r>
          </a:p>
          <a:p>
            <a:pPr algn="ctr" eaLnBrk="1" hangingPunct="1"/>
            <a:r>
              <a:rPr lang="en-US" dirty="0">
                <a:latin typeface="Times New Roman" pitchFamily="18" charset="0"/>
                <a:cs typeface="Times New Roman" pitchFamily="18" charset="0"/>
              </a:rPr>
              <a:t>f = […,…,…,    ,…]</a:t>
            </a:r>
          </a:p>
        </p:txBody>
      </p:sp>
      <p:sp>
        <p:nvSpPr>
          <p:cNvPr id="51" name="Rectangle 50"/>
          <p:cNvSpPr/>
          <p:nvPr/>
        </p:nvSpPr>
        <p:spPr>
          <a:xfrm>
            <a:off x="7010400" y="2743200"/>
            <a:ext cx="1371600" cy="1371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52" name="TextBox 72"/>
          <p:cNvSpPr txBox="1">
            <a:spLocks noChangeArrowheads="1"/>
          </p:cNvSpPr>
          <p:nvPr/>
        </p:nvSpPr>
        <p:spPr bwMode="auto">
          <a:xfrm>
            <a:off x="7607398" y="1763712"/>
            <a:ext cx="682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Calibri" pitchFamily="34" charset="0"/>
              </a:rPr>
              <a:t>block</a:t>
            </a:r>
          </a:p>
        </p:txBody>
      </p:sp>
    </p:spTree>
    <p:extLst>
      <p:ext uri="{BB962C8B-B14F-4D97-AF65-F5344CB8AC3E}">
        <p14:creationId xmlns:p14="http://schemas.microsoft.com/office/powerpoint/2010/main" val="9657546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 Review</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12</a:t>
            </a:fld>
            <a:endParaRPr kumimoji="0" lang="en-US" dirty="0"/>
          </a:p>
        </p:txBody>
      </p:sp>
      <p:cxnSp>
        <p:nvCxnSpPr>
          <p:cNvPr id="5" name="Straight Connector 4"/>
          <p:cNvCxnSpPr/>
          <p:nvPr/>
        </p:nvCxnSpPr>
        <p:spPr>
          <a:xfrm rot="5400000" flipH="1" flipV="1">
            <a:off x="2895600" y="2438400"/>
            <a:ext cx="1905000" cy="190500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rot="5400000" flipH="1" flipV="1">
            <a:off x="2095501" y="3390900"/>
            <a:ext cx="22098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200400" y="4495800"/>
            <a:ext cx="2438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810000" y="3200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9" name="Oval 8"/>
          <p:cNvSpPr/>
          <p:nvPr/>
        </p:nvSpPr>
        <p:spPr>
          <a:xfrm>
            <a:off x="3733800" y="3429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0" name="Oval 9"/>
          <p:cNvSpPr/>
          <p:nvPr/>
        </p:nvSpPr>
        <p:spPr>
          <a:xfrm>
            <a:off x="4038600" y="3124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cxnSp>
        <p:nvCxnSpPr>
          <p:cNvPr id="11" name="Straight Connector 10"/>
          <p:cNvCxnSpPr/>
          <p:nvPr/>
        </p:nvCxnSpPr>
        <p:spPr>
          <a:xfrm rot="5400000" flipH="1" flipV="1">
            <a:off x="3124200" y="2667000"/>
            <a:ext cx="1905000" cy="190500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3429000" y="2895600"/>
            <a:ext cx="1828800" cy="182880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3733800" y="3048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4" name="Oval 13"/>
          <p:cNvSpPr/>
          <p:nvPr/>
        </p:nvSpPr>
        <p:spPr>
          <a:xfrm>
            <a:off x="3581400" y="3200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5" name="Oval 14"/>
          <p:cNvSpPr/>
          <p:nvPr/>
        </p:nvSpPr>
        <p:spPr>
          <a:xfrm>
            <a:off x="3429000" y="2971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6" name="Oval 15"/>
          <p:cNvSpPr/>
          <p:nvPr/>
        </p:nvSpPr>
        <p:spPr>
          <a:xfrm>
            <a:off x="3657600" y="2895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7" name="Oval 16"/>
          <p:cNvSpPr/>
          <p:nvPr/>
        </p:nvSpPr>
        <p:spPr>
          <a:xfrm>
            <a:off x="3962400" y="2971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8" name="Oval 17"/>
          <p:cNvSpPr/>
          <p:nvPr/>
        </p:nvSpPr>
        <p:spPr>
          <a:xfrm>
            <a:off x="3886200" y="2743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9" name="Oval 18"/>
          <p:cNvSpPr/>
          <p:nvPr/>
        </p:nvSpPr>
        <p:spPr>
          <a:xfrm>
            <a:off x="3429000" y="3352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0" name="Oval 19"/>
          <p:cNvSpPr/>
          <p:nvPr/>
        </p:nvSpPr>
        <p:spPr>
          <a:xfrm>
            <a:off x="4800600" y="38862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1" name="Oval 20"/>
          <p:cNvSpPr/>
          <p:nvPr/>
        </p:nvSpPr>
        <p:spPr>
          <a:xfrm>
            <a:off x="4724400" y="41148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2" name="Oval 21"/>
          <p:cNvSpPr/>
          <p:nvPr/>
        </p:nvSpPr>
        <p:spPr>
          <a:xfrm>
            <a:off x="5029200" y="38100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3" name="Oval 22"/>
          <p:cNvSpPr/>
          <p:nvPr/>
        </p:nvSpPr>
        <p:spPr>
          <a:xfrm>
            <a:off x="4724400" y="37338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4" name="Oval 23"/>
          <p:cNvSpPr/>
          <p:nvPr/>
        </p:nvSpPr>
        <p:spPr>
          <a:xfrm>
            <a:off x="4572000" y="38862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5" name="Oval 24"/>
          <p:cNvSpPr/>
          <p:nvPr/>
        </p:nvSpPr>
        <p:spPr>
          <a:xfrm>
            <a:off x="4419600" y="36576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6" name="Oval 25"/>
          <p:cNvSpPr/>
          <p:nvPr/>
        </p:nvSpPr>
        <p:spPr>
          <a:xfrm>
            <a:off x="4572000" y="35052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7" name="Oval 26"/>
          <p:cNvSpPr/>
          <p:nvPr/>
        </p:nvSpPr>
        <p:spPr>
          <a:xfrm>
            <a:off x="4953000" y="36576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8" name="Oval 27"/>
          <p:cNvSpPr/>
          <p:nvPr/>
        </p:nvSpPr>
        <p:spPr>
          <a:xfrm>
            <a:off x="4800600" y="35052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9" name="Oval 28"/>
          <p:cNvSpPr/>
          <p:nvPr/>
        </p:nvSpPr>
        <p:spPr>
          <a:xfrm>
            <a:off x="4419600" y="40386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graphicFrame>
        <p:nvGraphicFramePr>
          <p:cNvPr id="30" name="Object 5"/>
          <p:cNvGraphicFramePr>
            <a:graphicFrameLocks noChangeAspect="1"/>
          </p:cNvGraphicFramePr>
          <p:nvPr/>
        </p:nvGraphicFramePr>
        <p:xfrm>
          <a:off x="5257800" y="2971800"/>
          <a:ext cx="508000" cy="177800"/>
        </p:xfrm>
        <a:graphic>
          <a:graphicData uri="http://schemas.openxmlformats.org/presentationml/2006/ole">
            <mc:AlternateContent xmlns:mc="http://schemas.openxmlformats.org/markup-compatibility/2006">
              <mc:Choice xmlns:v="urn:schemas-microsoft-com:vml" Requires="v">
                <p:oleObj spid="_x0000_s7394" name="Equation" r:id="rId3" imgW="507960" imgH="177480" progId="Equation.3">
                  <p:embed/>
                </p:oleObj>
              </mc:Choice>
              <mc:Fallback>
                <p:oleObj name="Equation" r:id="rId3" imgW="507960" imgH="177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971800"/>
                        <a:ext cx="5080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6"/>
          <p:cNvGraphicFramePr>
            <a:graphicFrameLocks noChangeAspect="1"/>
          </p:cNvGraphicFramePr>
          <p:nvPr/>
        </p:nvGraphicFramePr>
        <p:xfrm>
          <a:off x="4038600" y="2286000"/>
          <a:ext cx="596900" cy="177800"/>
        </p:xfrm>
        <a:graphic>
          <a:graphicData uri="http://schemas.openxmlformats.org/presentationml/2006/ole">
            <mc:AlternateContent xmlns:mc="http://schemas.openxmlformats.org/markup-compatibility/2006">
              <mc:Choice xmlns:v="urn:schemas-microsoft-com:vml" Requires="v">
                <p:oleObj spid="_x0000_s7395" name="Equation" r:id="rId5" imgW="596880" imgH="177480" progId="Equation.3">
                  <p:embed/>
                </p:oleObj>
              </mc:Choice>
              <mc:Fallback>
                <p:oleObj name="Equation" r:id="rId5" imgW="59688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2286000"/>
                        <a:ext cx="5969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7"/>
          <p:cNvGraphicFramePr>
            <a:graphicFrameLocks noChangeAspect="1"/>
          </p:cNvGraphicFramePr>
          <p:nvPr/>
        </p:nvGraphicFramePr>
        <p:xfrm>
          <a:off x="5105400" y="4038600"/>
          <a:ext cx="317500" cy="177800"/>
        </p:xfrm>
        <a:graphic>
          <a:graphicData uri="http://schemas.openxmlformats.org/presentationml/2006/ole">
            <mc:AlternateContent xmlns:mc="http://schemas.openxmlformats.org/markup-compatibility/2006">
              <mc:Choice xmlns:v="urn:schemas-microsoft-com:vml" Requires="v">
                <p:oleObj spid="_x0000_s7396" name="Equation" r:id="rId7" imgW="317160" imgH="177480" progId="Equation.3">
                  <p:embed/>
                </p:oleObj>
              </mc:Choice>
              <mc:Fallback>
                <p:oleObj name="Equation" r:id="rId7" imgW="31716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4038600"/>
                        <a:ext cx="3175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9"/>
          <p:cNvGraphicFramePr>
            <a:graphicFrameLocks noChangeAspect="1"/>
          </p:cNvGraphicFramePr>
          <p:nvPr/>
        </p:nvGraphicFramePr>
        <p:xfrm>
          <a:off x="3352800" y="2590800"/>
          <a:ext cx="419100" cy="177800"/>
        </p:xfrm>
        <a:graphic>
          <a:graphicData uri="http://schemas.openxmlformats.org/presentationml/2006/ole">
            <mc:AlternateContent xmlns:mc="http://schemas.openxmlformats.org/markup-compatibility/2006">
              <mc:Choice xmlns:v="urn:schemas-microsoft-com:vml" Requires="v">
                <p:oleObj spid="_x0000_s7397" name="Equation" r:id="rId9" imgW="419040" imgH="177480" progId="Equation.3">
                  <p:embed/>
                </p:oleObj>
              </mc:Choice>
              <mc:Fallback>
                <p:oleObj name="Equation" r:id="rId9" imgW="41904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800" y="2590800"/>
                        <a:ext cx="4191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10"/>
          <p:cNvGraphicFramePr>
            <a:graphicFrameLocks noChangeAspect="1"/>
          </p:cNvGraphicFramePr>
          <p:nvPr/>
        </p:nvGraphicFramePr>
        <p:xfrm>
          <a:off x="3810000" y="5181600"/>
          <a:ext cx="1249363" cy="381000"/>
        </p:xfrm>
        <a:graphic>
          <a:graphicData uri="http://schemas.openxmlformats.org/presentationml/2006/ole">
            <mc:AlternateContent xmlns:mc="http://schemas.openxmlformats.org/markup-compatibility/2006">
              <mc:Choice xmlns:v="urn:schemas-microsoft-com:vml" Requires="v">
                <p:oleObj spid="_x0000_s7398" name="Equation" r:id="rId11" imgW="749160" imgH="228600" progId="Equation.3">
                  <p:embed/>
                </p:oleObj>
              </mc:Choice>
              <mc:Fallback>
                <p:oleObj name="Equation" r:id="rId11" imgW="74916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0" y="5181600"/>
                        <a:ext cx="124936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11"/>
          <p:cNvGraphicFramePr>
            <a:graphicFrameLocks noChangeAspect="1"/>
          </p:cNvGraphicFramePr>
          <p:nvPr/>
        </p:nvGraphicFramePr>
        <p:xfrm>
          <a:off x="2667000" y="5638800"/>
          <a:ext cx="3854450" cy="609600"/>
        </p:xfrm>
        <a:graphic>
          <a:graphicData uri="http://schemas.openxmlformats.org/presentationml/2006/ole">
            <mc:AlternateContent xmlns:mc="http://schemas.openxmlformats.org/markup-compatibility/2006">
              <mc:Choice xmlns:v="urn:schemas-microsoft-com:vml" Requires="v">
                <p:oleObj spid="_x0000_s7399" name="Equation" r:id="rId13" imgW="2489040" imgH="393480" progId="Equation.3">
                  <p:embed/>
                </p:oleObj>
              </mc:Choice>
              <mc:Fallback>
                <p:oleObj name="Equation" r:id="rId13" imgW="2489040" imgH="393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5638800"/>
                        <a:ext cx="385445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Right Brace 35"/>
          <p:cNvSpPr/>
          <p:nvPr/>
        </p:nvSpPr>
        <p:spPr>
          <a:xfrm rot="18900000">
            <a:off x="5173663" y="2087563"/>
            <a:ext cx="152400" cy="685800"/>
          </a:xfrm>
          <a:prstGeom prst="rightBrace">
            <a:avLst/>
          </a:prstGeom>
        </p:spPr>
        <p:style>
          <a:lnRef idx="1">
            <a:schemeClr val="dk1"/>
          </a:lnRef>
          <a:fillRef idx="0">
            <a:schemeClr val="dk1"/>
          </a:fillRef>
          <a:effectRef idx="0">
            <a:schemeClr val="dk1"/>
          </a:effectRef>
          <a:fontRef idx="minor">
            <a:schemeClr val="tx1"/>
          </a:fontRef>
        </p:style>
        <p:txBody>
          <a:bodyPr anchor="ctr"/>
          <a:lstStyle/>
          <a:p>
            <a:pPr algn="ctr"/>
            <a:endParaRPr lang="en-US">
              <a:cs typeface="Arial" charset="0"/>
            </a:endParaRPr>
          </a:p>
        </p:txBody>
      </p:sp>
      <p:graphicFrame>
        <p:nvGraphicFramePr>
          <p:cNvPr id="37" name="Object 12"/>
          <p:cNvGraphicFramePr>
            <a:graphicFrameLocks noChangeAspect="1"/>
          </p:cNvGraphicFramePr>
          <p:nvPr/>
        </p:nvGraphicFramePr>
        <p:xfrm>
          <a:off x="5410200" y="1981200"/>
          <a:ext cx="254000" cy="444500"/>
        </p:xfrm>
        <a:graphic>
          <a:graphicData uri="http://schemas.openxmlformats.org/presentationml/2006/ole">
            <mc:AlternateContent xmlns:mc="http://schemas.openxmlformats.org/markup-compatibility/2006">
              <mc:Choice xmlns:v="urn:schemas-microsoft-com:vml" Requires="v">
                <p:oleObj spid="_x0000_s7400" name="Equation" r:id="rId15" imgW="253800" imgH="444240" progId="Equation.3">
                  <p:embed/>
                </p:oleObj>
              </mc:Choice>
              <mc:Fallback>
                <p:oleObj name="Equation" r:id="rId15" imgW="253800" imgH="4442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10200" y="1981200"/>
                        <a:ext cx="2540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614696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Motivation of choosing HOG</a:t>
            </a:r>
            <a:endParaRPr lang="en-US" dirty="0"/>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The blob structure based methods have fail to object detection problem.</a:t>
            </a:r>
          </a:p>
          <a:p>
            <a:r>
              <a:rPr lang="en-US" dirty="0">
                <a:latin typeface="Times New Roman" pitchFamily="18" charset="0"/>
                <a:cs typeface="Times New Roman" pitchFamily="18" charset="0"/>
              </a:rPr>
              <a:t>Object detection methods via edge detection are </a:t>
            </a:r>
            <a:r>
              <a:rPr lang="en-US" dirty="0" smtClean="0">
                <a:latin typeface="Times New Roman" pitchFamily="18" charset="0"/>
                <a:cs typeface="Times New Roman" pitchFamily="18" charset="0"/>
              </a:rPr>
              <a:t>unreliable.</a:t>
            </a:r>
          </a:p>
          <a:p>
            <a:r>
              <a:rPr lang="en-US" dirty="0" smtClean="0">
                <a:latin typeface="Times New Roman" pitchFamily="18" charset="0"/>
                <a:cs typeface="Times New Roman" pitchFamily="18" charset="0"/>
              </a:rPr>
              <a:t>Use the advantage of rigid shape of object.</a:t>
            </a:r>
          </a:p>
          <a:p>
            <a:r>
              <a:rPr lang="en-US" dirty="0" smtClean="0">
                <a:latin typeface="Times New Roman" pitchFamily="18" charset="0"/>
                <a:cs typeface="Times New Roman" pitchFamily="18" charset="0"/>
              </a:rPr>
              <a:t>Has </a:t>
            </a:r>
            <a:r>
              <a:rPr lang="en-US" dirty="0" smtClean="0">
                <a:latin typeface="Times New Roman" pitchFamily="18" charset="0"/>
                <a:cs typeface="Times New Roman" pitchFamily="18" charset="0"/>
              </a:rPr>
              <a:t>a good </a:t>
            </a:r>
            <a:r>
              <a:rPr lang="en-US" dirty="0" smtClean="0">
                <a:latin typeface="Times New Roman" pitchFamily="18" charset="0"/>
                <a:cs typeface="Times New Roman" pitchFamily="18" charset="0"/>
              </a:rPr>
              <a:t>performance and low complexity.</a:t>
            </a:r>
          </a:p>
          <a:p>
            <a:r>
              <a:rPr lang="en-US" dirty="0" smtClean="0">
                <a:latin typeface="Times New Roman" pitchFamily="18" charset="0"/>
                <a:cs typeface="Times New Roman" pitchFamily="18" charset="0"/>
              </a:rPr>
              <a:t>Disadvantages:</a:t>
            </a:r>
          </a:p>
          <a:p>
            <a:pPr lvl="1"/>
            <a:r>
              <a:rPr lang="en-US" dirty="0" smtClean="0">
                <a:latin typeface="Times New Roman" pitchFamily="18" charset="0"/>
                <a:cs typeface="Times New Roman" pitchFamily="18" charset="0"/>
              </a:rPr>
              <a:t>Very high dimensional feature vector.</a:t>
            </a:r>
          </a:p>
          <a:p>
            <a:pPr lvl="1"/>
            <a:r>
              <a:rPr lang="en-US" dirty="0" smtClean="0">
                <a:latin typeface="Times New Roman" pitchFamily="18" charset="0"/>
                <a:cs typeface="Times New Roman" pitchFamily="18" charset="0"/>
              </a:rPr>
              <a:t>Lack </a:t>
            </a:r>
            <a:r>
              <a:rPr lang="en-US" dirty="0">
                <a:latin typeface="Times New Roman" pitchFamily="18" charset="0"/>
                <a:cs typeface="Times New Roman" pitchFamily="18" charset="0"/>
              </a:rPr>
              <a:t>of </a:t>
            </a:r>
            <a:r>
              <a:rPr lang="en-US" dirty="0" smtClean="0">
                <a:latin typeface="Times New Roman" pitchFamily="18" charset="0"/>
                <a:cs typeface="Times New Roman" pitchFamily="18" charset="0"/>
              </a:rPr>
              <a:t>multi-scale shape of object.</a:t>
            </a:r>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13</a:t>
            </a:fld>
            <a:endParaRPr kumimoji="0" lang="en-US" dirty="0"/>
          </a:p>
        </p:txBody>
      </p:sp>
    </p:spTree>
    <p:extLst>
      <p:ext uri="{BB962C8B-B14F-4D97-AF65-F5344CB8AC3E}">
        <p14:creationId xmlns:p14="http://schemas.microsoft.com/office/powerpoint/2010/main" val="20589918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lstStyle/>
          <a:p>
            <a:r>
              <a:rPr lang="en-US" dirty="0" smtClean="0"/>
              <a:t>Spatial </a:t>
            </a:r>
            <a:r>
              <a:rPr lang="en-US" dirty="0" smtClean="0"/>
              <a:t>Selective Method.</a:t>
            </a:r>
          </a:p>
          <a:p>
            <a:r>
              <a:rPr lang="en-US" dirty="0" smtClean="0"/>
              <a:t>Multi-level Method</a:t>
            </a:r>
            <a:r>
              <a:rPr lang="en-US" dirty="0" smtClean="0"/>
              <a:t>.</a:t>
            </a:r>
          </a:p>
          <a:p>
            <a:r>
              <a:rPr lang="en-US" dirty="0"/>
              <a:t>Re-implement HOG-based pedestrian detector.</a:t>
            </a:r>
          </a:p>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14</a:t>
            </a:fld>
            <a:endParaRPr kumimoji="0" lang="en-US" dirty="0"/>
          </a:p>
        </p:txBody>
      </p:sp>
    </p:spTree>
    <p:extLst>
      <p:ext uri="{BB962C8B-B14F-4D97-AF65-F5344CB8AC3E}">
        <p14:creationId xmlns:p14="http://schemas.microsoft.com/office/powerpoint/2010/main" val="39646038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0875873"/>
              </p:ext>
            </p:extLst>
          </p:nvPr>
        </p:nvGraphicFramePr>
        <p:xfrm>
          <a:off x="457200" y="1600200"/>
          <a:ext cx="3352800" cy="1371600"/>
        </p:xfrm>
        <a:graphic>
          <a:graphicData uri="http://schemas.openxmlformats.org/drawingml/2006/table">
            <a:tbl>
              <a:tblPr firstRow="1" bandRow="1">
                <a:tableStyleId>{5C22544A-7EE6-4342-B048-85BDC9FD1C3A}</a:tableStyleId>
              </a:tblPr>
              <a:tblGrid>
                <a:gridCol w="3352800"/>
              </a:tblGrid>
              <a:tr h="1371600">
                <a:tc>
                  <a:txBody>
                    <a:bodyPr/>
                    <a:lstStyle/>
                    <a:p>
                      <a:r>
                        <a:rPr lang="en-US" sz="2600" dirty="0" smtClean="0"/>
                        <a:t>INRIA pedestrian dataset</a:t>
                      </a:r>
                      <a:endParaRPr lang="en-US" sz="2600" dirty="0"/>
                    </a:p>
                  </a:txBody>
                  <a:tcPr/>
                </a:tc>
              </a:tr>
            </a:tbl>
          </a:graphicData>
        </a:graphic>
      </p:graphicFrame>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55618"/>
            <a:ext cx="4724400" cy="3678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1624227198"/>
              </p:ext>
            </p:extLst>
          </p:nvPr>
        </p:nvGraphicFramePr>
        <p:xfrm>
          <a:off x="457200" y="2971801"/>
          <a:ext cx="3352800" cy="2362200"/>
        </p:xfrm>
        <a:graphic>
          <a:graphicData uri="http://schemas.openxmlformats.org/drawingml/2006/table">
            <a:tbl>
              <a:tblPr firstRow="1" bandRow="1">
                <a:tableStyleId>{5C22544A-7EE6-4342-B048-85BDC9FD1C3A}</a:tableStyleId>
              </a:tblPr>
              <a:tblGrid>
                <a:gridCol w="3352800"/>
              </a:tblGrid>
              <a:tr h="1189869">
                <a:tc>
                  <a:txBody>
                    <a:bodyPr/>
                    <a:lstStyle/>
                    <a:p>
                      <a:r>
                        <a:rPr lang="en-US" sz="2200" dirty="0" smtClean="0"/>
                        <a:t>Train:</a:t>
                      </a:r>
                    </a:p>
                    <a:p>
                      <a:r>
                        <a:rPr lang="en-US" sz="2200" dirty="0" smtClean="0"/>
                        <a:t>1208 positive windows</a:t>
                      </a:r>
                    </a:p>
                    <a:p>
                      <a:r>
                        <a:rPr lang="en-US" sz="2200" dirty="0" smtClean="0"/>
                        <a:t>1218 negative images</a:t>
                      </a:r>
                      <a:endParaRPr lang="en-US" sz="2200" dirty="0"/>
                    </a:p>
                  </a:txBody>
                  <a:tcPr/>
                </a:tc>
              </a:tr>
              <a:tr h="1172331">
                <a:tc>
                  <a:txBody>
                    <a:bodyPr/>
                    <a:lstStyle/>
                    <a:p>
                      <a:r>
                        <a:rPr lang="en-US" sz="2200" dirty="0" smtClean="0"/>
                        <a:t>Test:</a:t>
                      </a:r>
                    </a:p>
                    <a:p>
                      <a:r>
                        <a:rPr lang="en-US" sz="2200" dirty="0" smtClean="0"/>
                        <a:t>566 positive windows</a:t>
                      </a:r>
                    </a:p>
                    <a:p>
                      <a:r>
                        <a:rPr lang="en-US" sz="2200" dirty="0" smtClean="0"/>
                        <a:t>453 negative images</a:t>
                      </a:r>
                      <a:endParaRPr lang="en-US" sz="2200" dirty="0"/>
                    </a:p>
                  </a:txBody>
                  <a:tcPr/>
                </a:tc>
              </a:tr>
            </a:tbl>
          </a:graphicData>
        </a:graphic>
      </p:graphicFrame>
      <p:sp>
        <p:nvSpPr>
          <p:cNvPr id="3" name="Slide Number Placeholder 2"/>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15</a:t>
            </a:fld>
            <a:endParaRPr kumimoji="0" lang="en-US" dirty="0"/>
          </a:p>
        </p:txBody>
      </p:sp>
    </p:spTree>
    <p:extLst>
      <p:ext uri="{BB962C8B-B14F-4D97-AF65-F5344CB8AC3E}">
        <p14:creationId xmlns:p14="http://schemas.microsoft.com/office/powerpoint/2010/main" val="26226161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a:t>
            </a:r>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16</a:t>
            </a:fld>
            <a:endParaRPr kumimoji="0"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74873185"/>
              </p:ext>
            </p:extLst>
          </p:nvPr>
        </p:nvGraphicFramePr>
        <p:xfrm>
          <a:off x="457200" y="1076323"/>
          <a:ext cx="8229602" cy="5324477"/>
        </p:xfrm>
        <a:graphic>
          <a:graphicData uri="http://schemas.openxmlformats.org/drawingml/2006/table">
            <a:tbl>
              <a:tblPr firstRow="1" bandRow="1">
                <a:tableStyleId>{5C22544A-7EE6-4342-B048-85BDC9FD1C3A}</a:tableStyleId>
              </a:tblPr>
              <a:tblGrid>
                <a:gridCol w="2057400"/>
                <a:gridCol w="1905000"/>
                <a:gridCol w="2286000"/>
                <a:gridCol w="1981202"/>
              </a:tblGrid>
              <a:tr h="794698">
                <a:tc>
                  <a:txBody>
                    <a:bodyPr/>
                    <a:lstStyle/>
                    <a:p>
                      <a:r>
                        <a:rPr lang="en-US" dirty="0" smtClean="0"/>
                        <a:t>Positive images</a:t>
                      </a:r>
                      <a:endParaRPr lang="en-US" dirty="0"/>
                    </a:p>
                  </a:txBody>
                  <a:tcPr/>
                </a:tc>
                <a:tc>
                  <a:txBody>
                    <a:bodyPr/>
                    <a:lstStyle/>
                    <a:p>
                      <a:r>
                        <a:rPr lang="en-US" dirty="0" smtClean="0"/>
                        <a:t>Negative images</a:t>
                      </a:r>
                      <a:endParaRPr lang="en-US" dirty="0"/>
                    </a:p>
                  </a:txBody>
                  <a:tcPr/>
                </a:tc>
                <a:tc>
                  <a:txBody>
                    <a:bodyPr/>
                    <a:lstStyle/>
                    <a:p>
                      <a:r>
                        <a:rPr lang="en-US" dirty="0" smtClean="0"/>
                        <a:t>Positive windows</a:t>
                      </a:r>
                      <a:endParaRPr lang="en-US" dirty="0"/>
                    </a:p>
                  </a:txBody>
                  <a:tcPr/>
                </a:tc>
                <a:tc>
                  <a:txBody>
                    <a:bodyPr/>
                    <a:lstStyle/>
                    <a:p>
                      <a:r>
                        <a:rPr lang="en-US" dirty="0" smtClean="0"/>
                        <a:t>Negative windows</a:t>
                      </a:r>
                      <a:endParaRPr lang="en-US" dirty="0"/>
                    </a:p>
                  </a:txBody>
                  <a:tcPr/>
                </a:tc>
              </a:tr>
              <a:tr h="452977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pic>
        <p:nvPicPr>
          <p:cNvPr id="14339" name="Picture 3" descr="D:\INRIAPerson\INRIAPerson\Train\pos\crop00102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251" y="3992290"/>
            <a:ext cx="2038350" cy="240851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D:\INRIAPerson\INRIAPerson\Train\pos\crop00103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251" y="1887459"/>
            <a:ext cx="2017540" cy="2074941"/>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D:\INRIAPerson\INRIAPerson\train_64x128_H96\pos\train_64x128_H96\pos\crop001030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1887459"/>
            <a:ext cx="9144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343" name="Picture 7" descr="D:\INRIAPerson\INRIAPerson\train_64x128_H96\pos\train_64x128_H96\pos\crop001030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1887459"/>
            <a:ext cx="9144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D:\INRIAPerson\INRIAPerson\train_64x128_H96\pos\train_64x128_H96\pos\crop001024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4434545"/>
            <a:ext cx="9144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345" name="Picture 9" descr="D:\INRIAPerson\INRIAPerson\Train\neg\02-03k.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3791" y="1905000"/>
            <a:ext cx="1937329"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D:\INRIAPerson\INRIAPerson\Train\neg\00000094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4600" y="3352800"/>
            <a:ext cx="19304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4347" name="Picture 11" descr="D:\INRIAPerson\INRIAPerson\Train\neg\00000157a.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4600" y="4963410"/>
            <a:ext cx="1916520" cy="1437390"/>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19888" y="1905001"/>
            <a:ext cx="863199" cy="1447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9"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96200" y="1905001"/>
            <a:ext cx="914102"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0"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19888" y="3390901"/>
            <a:ext cx="900112"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1" name="Picture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3411459"/>
            <a:ext cx="912532" cy="1389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2" name="Picture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95662" y="4963411"/>
            <a:ext cx="912316" cy="143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3" name="Picture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96199" y="4963410"/>
            <a:ext cx="869837" cy="143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97913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Overview of methodology</a:t>
            </a:r>
            <a:endParaRPr lang="en-US" dirty="0"/>
          </a:p>
        </p:txBody>
      </p:sp>
      <p:sp>
        <p:nvSpPr>
          <p:cNvPr id="3" name="Content Placeholder 2"/>
          <p:cNvSpPr>
            <a:spLocks noGrp="1"/>
          </p:cNvSpPr>
          <p:nvPr>
            <p:ph idx="1"/>
          </p:nvPr>
        </p:nvSpPr>
        <p:spPr/>
        <p:txBody>
          <a:bodyPr/>
          <a:lstStyle/>
          <a:p>
            <a:r>
              <a:rPr lang="en-US" dirty="0" smtClean="0"/>
              <a:t>Learning Phase:</a:t>
            </a:r>
          </a:p>
          <a:p>
            <a:pPr lvl="1"/>
            <a:r>
              <a:rPr lang="en-US" dirty="0"/>
              <a:t>Input: positive windows and negative images.</a:t>
            </a:r>
          </a:p>
          <a:p>
            <a:pPr lvl="1"/>
            <a:r>
              <a:rPr lang="en-US" dirty="0"/>
              <a:t>Output: binary classifier</a:t>
            </a:r>
          </a:p>
          <a:p>
            <a:r>
              <a:rPr lang="en-US" dirty="0" smtClean="0"/>
              <a:t>Detection Phase:</a:t>
            </a:r>
          </a:p>
          <a:p>
            <a:pPr lvl="1"/>
            <a:r>
              <a:rPr lang="en-US" dirty="0" smtClean="0"/>
              <a:t>Input: arbitrary image.</a:t>
            </a:r>
          </a:p>
          <a:p>
            <a:pPr lvl="1"/>
            <a:r>
              <a:rPr lang="en-US" dirty="0" smtClean="0"/>
              <a:t>Output: bounding boxes containing pedestrians.</a:t>
            </a:r>
          </a:p>
          <a:p>
            <a:endParaRPr lang="en-US" dirty="0" smtClean="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17</a:t>
            </a:fld>
            <a:endParaRPr kumimoji="0" lang="en-US" dirty="0"/>
          </a:p>
        </p:txBody>
      </p:sp>
    </p:spTree>
    <p:extLst>
      <p:ext uri="{BB962C8B-B14F-4D97-AF65-F5344CB8AC3E}">
        <p14:creationId xmlns:p14="http://schemas.microsoft.com/office/powerpoint/2010/main" val="928984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normAutofit/>
          </a:bodyPr>
          <a:lstStyle/>
          <a:p>
            <a:r>
              <a:rPr lang="en-US" sz="4000" dirty="0" smtClean="0"/>
              <a:t>Learning Phase</a:t>
            </a:r>
            <a:endParaRPr lang="en-US" sz="40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18</a:t>
            </a:fld>
            <a:endParaRPr kumimoji="0" lang="en-US" dirty="0"/>
          </a:p>
        </p:txBody>
      </p:sp>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914400"/>
            <a:ext cx="5951538" cy="5491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78075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en-US" sz="4000" dirty="0" smtClean="0"/>
              <a:t>Detection Phase</a:t>
            </a:r>
            <a:endParaRPr lang="en-US" sz="40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19</a:t>
            </a:fld>
            <a:endParaRPr kumimoji="0"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914400"/>
            <a:ext cx="5715000" cy="5637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57112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latin typeface="Times New Roman" pitchFamily="18" charset="0"/>
                <a:cs typeface="Times New Roman" pitchFamily="18" charset="0"/>
              </a:rPr>
              <a:t>Introduction</a:t>
            </a:r>
          </a:p>
          <a:p>
            <a:pPr lvl="1"/>
            <a:r>
              <a:rPr lang="en-US" dirty="0" smtClean="0">
                <a:latin typeface="Times New Roman" pitchFamily="18" charset="0"/>
                <a:cs typeface="Times New Roman" pitchFamily="18" charset="0"/>
              </a:rPr>
              <a:t>Problem statement &amp; application</a:t>
            </a:r>
          </a:p>
          <a:p>
            <a:pPr lvl="1"/>
            <a:r>
              <a:rPr lang="en-US" dirty="0" smtClean="0">
                <a:latin typeface="Times New Roman" pitchFamily="18" charset="0"/>
                <a:cs typeface="Times New Roman" pitchFamily="18" charset="0"/>
              </a:rPr>
              <a:t>Challenges</a:t>
            </a:r>
          </a:p>
          <a:p>
            <a:pPr lvl="1"/>
            <a:r>
              <a:rPr lang="en-US" dirty="0" smtClean="0">
                <a:latin typeface="Times New Roman" pitchFamily="18" charset="0"/>
                <a:cs typeface="Times New Roman" pitchFamily="18" charset="0"/>
              </a:rPr>
              <a:t>Existing </a:t>
            </a:r>
            <a:r>
              <a:rPr lang="en-US" dirty="0">
                <a:latin typeface="Times New Roman" pitchFamily="18" charset="0"/>
                <a:cs typeface="Times New Roman" pitchFamily="18" charset="0"/>
              </a:rPr>
              <a:t>approaches</a:t>
            </a:r>
            <a:r>
              <a:rPr lang="en-US" dirty="0" smtClean="0">
                <a:latin typeface="Times New Roman" pitchFamily="18" charset="0"/>
                <a:cs typeface="Times New Roman" pitchFamily="18" charset="0"/>
              </a:rPr>
              <a:t>.</a:t>
            </a:r>
          </a:p>
          <a:p>
            <a:pPr lvl="1"/>
            <a:r>
              <a:rPr lang="en-US" dirty="0" smtClean="0">
                <a:latin typeface="Times New Roman" pitchFamily="18" charset="0"/>
                <a:cs typeface="Times New Roman" pitchFamily="18" charset="0"/>
              </a:rPr>
              <a:t>Review HOG and SVM</a:t>
            </a:r>
            <a:endParaRPr lang="en-US" dirty="0" smtClean="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Motivation</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Overview of </a:t>
            </a:r>
            <a:r>
              <a:rPr lang="en-US" dirty="0" smtClean="0">
                <a:latin typeface="Times New Roman" pitchFamily="18" charset="0"/>
                <a:cs typeface="Times New Roman" pitchFamily="18" charset="0"/>
              </a:rPr>
              <a:t>methodology</a:t>
            </a:r>
            <a:endParaRPr lang="en-US" dirty="0" smtClean="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Learning phase</a:t>
            </a:r>
            <a:endParaRPr lang="en-US" dirty="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Detection</a:t>
            </a:r>
          </a:p>
          <a:p>
            <a:r>
              <a:rPr lang="en-US" dirty="0" smtClean="0">
                <a:latin typeface="Times New Roman" pitchFamily="18" charset="0"/>
                <a:cs typeface="Times New Roman" pitchFamily="18" charset="0"/>
              </a:rPr>
              <a:t>Our contributions</a:t>
            </a:r>
            <a:r>
              <a:rPr lang="en-US" dirty="0">
                <a:latin typeface="Times New Roman" pitchFamily="18" charset="0"/>
                <a:cs typeface="Times New Roman" pitchFamily="18" charset="0"/>
              </a:rPr>
              <a:t>:</a:t>
            </a:r>
          </a:p>
          <a:p>
            <a:pPr lvl="1"/>
            <a:r>
              <a:rPr lang="en-US" dirty="0" smtClean="0">
                <a:latin typeface="Times New Roman" pitchFamily="18" charset="0"/>
                <a:cs typeface="Times New Roman" pitchFamily="18" charset="0"/>
              </a:rPr>
              <a:t>Spatial selective approach</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Multi-level based approach</a:t>
            </a:r>
          </a:p>
          <a:p>
            <a:r>
              <a:rPr lang="en-US" dirty="0" smtClean="0">
                <a:latin typeface="Times New Roman" pitchFamily="18" charset="0"/>
                <a:cs typeface="Times New Roman" pitchFamily="18" charset="0"/>
              </a:rPr>
              <a:t>Fusion Algorithm</a:t>
            </a:r>
          </a:p>
          <a:p>
            <a:r>
              <a:rPr lang="en-US" dirty="0" smtClean="0">
                <a:latin typeface="Times New Roman" pitchFamily="18" charset="0"/>
                <a:cs typeface="Times New Roman" pitchFamily="18" charset="0"/>
              </a:rPr>
              <a:t>Conclusions</a:t>
            </a:r>
          </a:p>
          <a:p>
            <a:r>
              <a:rPr lang="en-US" dirty="0" smtClean="0">
                <a:latin typeface="Times New Roman" pitchFamily="18" charset="0"/>
                <a:cs typeface="Times New Roman" pitchFamily="18" charset="0"/>
              </a:rPr>
              <a:t>Future work</a:t>
            </a:r>
          </a:p>
          <a:p>
            <a:r>
              <a:rPr lang="en-US" dirty="0" smtClean="0">
                <a:latin typeface="Times New Roman" pitchFamily="18" charset="0"/>
                <a:cs typeface="Times New Roman" pitchFamily="18" charset="0"/>
              </a:rPr>
              <a:t>Reference</a:t>
            </a:r>
          </a:p>
          <a:p>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a:t>
            </a:fld>
            <a:endParaRPr kumimoji="0" lang="en-US" dirty="0"/>
          </a:p>
        </p:txBody>
      </p:sp>
    </p:spTree>
    <p:extLst>
      <p:ext uri="{BB962C8B-B14F-4D97-AF65-F5344CB8AC3E}">
        <p14:creationId xmlns:p14="http://schemas.microsoft.com/office/powerpoint/2010/main" val="29783449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of re-implementation</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985601" y="1709459"/>
            <a:ext cx="5172797" cy="3982006"/>
          </a:xfrm>
          <a:prstGeom prst="rect">
            <a:avLst/>
          </a:prstGeom>
          <a:noFill/>
          <a:ln>
            <a:noFill/>
          </a:ln>
        </p:spPr>
      </p:pic>
      <p:sp>
        <p:nvSpPr>
          <p:cNvPr id="3" name="Slide Number Placeholder 2"/>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20</a:t>
            </a:fld>
            <a:endParaRPr kumimoji="0" lang="en-US" dirty="0"/>
          </a:p>
        </p:txBody>
      </p:sp>
    </p:spTree>
    <p:extLst>
      <p:ext uri="{BB962C8B-B14F-4D97-AF65-F5344CB8AC3E}">
        <p14:creationId xmlns:p14="http://schemas.microsoft.com/office/powerpoint/2010/main" val="22123123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21</a:t>
            </a:fld>
            <a:endParaRPr kumimoji="0" lang="en-US" dirty="0"/>
          </a:p>
        </p:txBody>
      </p:sp>
      <p:pic>
        <p:nvPicPr>
          <p:cNvPr id="8194" name="Picture 2" descr="H:\thesis\sosanh\person_200_meanshif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57399"/>
            <a:ext cx="4267201" cy="3200401"/>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H:\thesis\sosanh\dalal\person_200_o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057399"/>
            <a:ext cx="4267201"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8484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6" name="Content Placeholder 5"/>
          <p:cNvSpPr>
            <a:spLocks noGrp="1"/>
          </p:cNvSpPr>
          <p:nvPr>
            <p:ph idx="1"/>
          </p:nvPr>
        </p:nvSpPr>
        <p:spPr/>
        <p:txBody>
          <a:bodyPr/>
          <a:lstStyle/>
          <a:p>
            <a:endParaRPr lang="en-US" dirty="0"/>
          </a:p>
        </p:txBody>
      </p:sp>
      <p:graphicFrame>
        <p:nvGraphicFramePr>
          <p:cNvPr id="5" name="Diagram 4"/>
          <p:cNvGraphicFramePr/>
          <p:nvPr>
            <p:extLst>
              <p:ext uri="{D42A27DB-BD31-4B8C-83A1-F6EECF244321}">
                <p14:modId xmlns:p14="http://schemas.microsoft.com/office/powerpoint/2010/main" val="3519474132"/>
              </p:ext>
            </p:extLst>
          </p:nvPr>
        </p:nvGraphicFramePr>
        <p:xfrm>
          <a:off x="914400" y="1905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22</a:t>
            </a:fld>
            <a:endParaRPr kumimoji="0" lang="en-US" dirty="0"/>
          </a:p>
        </p:txBody>
      </p:sp>
    </p:spTree>
    <p:extLst>
      <p:ext uri="{BB962C8B-B14F-4D97-AF65-F5344CB8AC3E}">
        <p14:creationId xmlns:p14="http://schemas.microsoft.com/office/powerpoint/2010/main" val="7772446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Selective Approach</a:t>
            </a:r>
          </a:p>
        </p:txBody>
      </p:sp>
      <p:sp>
        <p:nvSpPr>
          <p:cNvPr id="3" name="Content Placeholder 2"/>
          <p:cNvSpPr>
            <a:spLocks noGrp="1"/>
          </p:cNvSpPr>
          <p:nvPr>
            <p:ph idx="1"/>
          </p:nvPr>
        </p:nvSpPr>
        <p:spPr>
          <a:xfrm>
            <a:off x="457200" y="1600201"/>
            <a:ext cx="8229600" cy="609600"/>
          </a:xfrm>
        </p:spPr>
        <p:txBody>
          <a:bodyPr/>
          <a:lstStyle/>
          <a:p>
            <a:endParaRPr lang="en-US" dirty="0" smtClean="0"/>
          </a:p>
          <a:p>
            <a:endParaRPr lang="en-US" dirty="0" smtClean="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324100"/>
            <a:ext cx="1790700"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6" idx="2"/>
          </p:cNvCxnSpPr>
          <p:nvPr/>
        </p:nvCxnSpPr>
        <p:spPr>
          <a:xfrm flipH="1" flipV="1">
            <a:off x="1866900" y="2017931"/>
            <a:ext cx="19050" cy="1792069"/>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6" name="TextBox 5"/>
          <p:cNvSpPr txBox="1"/>
          <p:nvPr/>
        </p:nvSpPr>
        <p:spPr>
          <a:xfrm>
            <a:off x="952500" y="1371600"/>
            <a:ext cx="1828800" cy="64633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dirty="0"/>
              <a:t>L</a:t>
            </a:r>
            <a:r>
              <a:rPr lang="en-US" dirty="0" smtClean="0"/>
              <a:t>ess informative region</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983295"/>
            <a:ext cx="108585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711036"/>
            <a:ext cx="67627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704109"/>
            <a:ext cx="1057275"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1399309"/>
            <a:ext cx="69532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3429000" y="4559808"/>
            <a:ext cx="103105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t>
            </a:r>
            <a:r>
              <a:rPr lang="en-US" dirty="0" smtClean="0"/>
              <a:t>A1,..,Z1]</a:t>
            </a:r>
            <a:endParaRPr lang="en-US" dirty="0"/>
          </a:p>
        </p:txBody>
      </p:sp>
      <p:sp>
        <p:nvSpPr>
          <p:cNvPr id="18" name="TextBox 17"/>
          <p:cNvSpPr txBox="1"/>
          <p:nvPr/>
        </p:nvSpPr>
        <p:spPr>
          <a:xfrm>
            <a:off x="4646965" y="4572000"/>
            <a:ext cx="103105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t>
            </a:r>
            <a:r>
              <a:rPr lang="en-US" dirty="0" smtClean="0"/>
              <a:t>A2,..,Z2]</a:t>
            </a:r>
            <a:endParaRPr lang="en-US" dirty="0"/>
          </a:p>
        </p:txBody>
      </p:sp>
      <p:sp>
        <p:nvSpPr>
          <p:cNvPr id="19" name="TextBox 18"/>
          <p:cNvSpPr txBox="1"/>
          <p:nvPr/>
        </p:nvSpPr>
        <p:spPr>
          <a:xfrm>
            <a:off x="6109111" y="4569813"/>
            <a:ext cx="103105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t>
            </a:r>
            <a:r>
              <a:rPr lang="en-US" dirty="0" smtClean="0"/>
              <a:t>A3,..,Z3]</a:t>
            </a:r>
            <a:endParaRPr lang="en-US" dirty="0"/>
          </a:p>
        </p:txBody>
      </p:sp>
      <p:sp>
        <p:nvSpPr>
          <p:cNvPr id="20" name="TextBox 19"/>
          <p:cNvSpPr txBox="1"/>
          <p:nvPr/>
        </p:nvSpPr>
        <p:spPr>
          <a:xfrm>
            <a:off x="7375936" y="4559808"/>
            <a:ext cx="103105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t>
            </a:r>
            <a:r>
              <a:rPr lang="en-US" dirty="0" smtClean="0"/>
              <a:t>A4,..,Z4]</a:t>
            </a:r>
            <a:endParaRPr lang="en-US" dirty="0"/>
          </a:p>
        </p:txBody>
      </p:sp>
      <p:sp>
        <p:nvSpPr>
          <p:cNvPr id="13" name="Down Arrow 12"/>
          <p:cNvSpPr/>
          <p:nvPr/>
        </p:nvSpPr>
        <p:spPr>
          <a:xfrm>
            <a:off x="5548884" y="5029200"/>
            <a:ext cx="623316" cy="773668"/>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4" name="TextBox 13"/>
          <p:cNvSpPr txBox="1"/>
          <p:nvPr/>
        </p:nvSpPr>
        <p:spPr>
          <a:xfrm>
            <a:off x="4114800" y="5879068"/>
            <a:ext cx="3478837"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[A1,..,Z1, A2,..,Z2, A3,..,Z3, </a:t>
            </a:r>
            <a:r>
              <a:rPr lang="en-US" dirty="0" smtClean="0"/>
              <a:t>A4,..,Z4]</a:t>
            </a:r>
            <a:endParaRPr lang="en-US" dirty="0"/>
          </a:p>
        </p:txBody>
      </p:sp>
      <p:sp>
        <p:nvSpPr>
          <p:cNvPr id="7" name="Down Arrow Callout 6"/>
          <p:cNvSpPr/>
          <p:nvPr/>
        </p:nvSpPr>
        <p:spPr>
          <a:xfrm>
            <a:off x="5245100" y="3707892"/>
            <a:ext cx="1219201" cy="826008"/>
          </a:xfrm>
          <a:prstGeom prst="downArrowCallout">
            <a:avLst>
              <a:gd name="adj1" fmla="val 34488"/>
              <a:gd name="adj2" fmla="val 35763"/>
              <a:gd name="adj3" fmla="val 31151"/>
              <a:gd name="adj4" fmla="val 4652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Descriptor</a:t>
            </a:r>
            <a:endParaRPr lang="en-US" dirty="0"/>
          </a:p>
        </p:txBody>
      </p:sp>
      <p:sp>
        <p:nvSpPr>
          <p:cNvPr id="9" name="Slide Number Placeholder 8"/>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23</a:t>
            </a:fld>
            <a:endParaRPr kumimoji="0" lang="en-US" dirty="0"/>
          </a:p>
        </p:txBody>
      </p:sp>
    </p:spTree>
    <p:extLst>
      <p:ext uri="{BB962C8B-B14F-4D97-AF65-F5344CB8AC3E}">
        <p14:creationId xmlns:p14="http://schemas.microsoft.com/office/powerpoint/2010/main" val="26708580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Spatial Selective Approach</a:t>
            </a:r>
            <a:endParaRPr lang="en-US" dirty="0"/>
          </a:p>
        </p:txBody>
      </p:sp>
      <p:sp>
        <p:nvSpPr>
          <p:cNvPr id="3" name="Content Placeholder 2"/>
          <p:cNvSpPr>
            <a:spLocks noGrp="1"/>
          </p:cNvSpPr>
          <p:nvPr>
            <p:ph idx="1"/>
          </p:nvPr>
        </p:nvSpPr>
        <p:spPr/>
        <p:txBody>
          <a:bodyPr/>
          <a:lstStyle/>
          <a:p>
            <a:r>
              <a:rPr lang="en-US" dirty="0" smtClean="0"/>
              <a:t>Examples:</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2286000"/>
            <a:ext cx="713827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24</a:t>
            </a:fld>
            <a:endParaRPr kumimoji="0" lang="en-US" dirty="0"/>
          </a:p>
        </p:txBody>
      </p:sp>
    </p:spTree>
    <p:extLst>
      <p:ext uri="{BB962C8B-B14F-4D97-AF65-F5344CB8AC3E}">
        <p14:creationId xmlns:p14="http://schemas.microsoft.com/office/powerpoint/2010/main" val="6647091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Spatial Selective Method</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6172200" cy="4876800"/>
          </a:xfrm>
          <a:prstGeom prst="rect">
            <a:avLst/>
          </a:prstGeom>
          <a:noFill/>
          <a:ln>
            <a:noFill/>
          </a:ln>
        </p:spPr>
      </p:pic>
      <p:sp>
        <p:nvSpPr>
          <p:cNvPr id="3" name="Slide Number Placeholder 2"/>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25</a:t>
            </a:fld>
            <a:endParaRPr kumimoji="0" lang="en-US" dirty="0"/>
          </a:p>
        </p:txBody>
      </p:sp>
    </p:spTree>
    <p:extLst>
      <p:ext uri="{BB962C8B-B14F-4D97-AF65-F5344CB8AC3E}">
        <p14:creationId xmlns:p14="http://schemas.microsoft.com/office/powerpoint/2010/main" val="15956444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Length </a:t>
            </a:r>
            <a:r>
              <a:rPr lang="en-US" dirty="0" err="1" smtClean="0"/>
              <a:t>v.s</a:t>
            </a:r>
            <a:r>
              <a:rPr lang="en-US" dirty="0" smtClean="0"/>
              <a:t> Speed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6619912"/>
              </p:ext>
            </p:extLst>
          </p:nvPr>
        </p:nvGraphicFramePr>
        <p:xfrm>
          <a:off x="457200" y="1752600"/>
          <a:ext cx="7391400" cy="399256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5029200" y="5943600"/>
            <a:ext cx="3886200" cy="369332"/>
          </a:xfrm>
          <a:prstGeom prst="rect">
            <a:avLst/>
          </a:prstGeom>
          <a:noFill/>
        </p:spPr>
        <p:txBody>
          <a:bodyPr wrap="square" rtlCol="0">
            <a:spAutoFit/>
          </a:bodyPr>
          <a:lstStyle/>
          <a:p>
            <a:r>
              <a:rPr lang="en-US" dirty="0" smtClean="0"/>
              <a:t>A:B </a:t>
            </a:r>
            <a:r>
              <a:rPr lang="en-US" dirty="0" smtClean="0">
                <a:sym typeface="Wingdings" pitchFamily="2" charset="2"/>
              </a:rPr>
              <a:t> Deleted cell(s): Overlap cell(s)</a:t>
            </a:r>
            <a:endParaRPr lang="en-US" dirty="0" smtClean="0"/>
          </a:p>
        </p:txBody>
      </p:sp>
      <p:sp>
        <p:nvSpPr>
          <p:cNvPr id="3" name="Slide Number Placeholder 2"/>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26</a:t>
            </a:fld>
            <a:endParaRPr kumimoji="0" lang="en-US" dirty="0"/>
          </a:p>
        </p:txBody>
      </p:sp>
    </p:spTree>
    <p:extLst>
      <p:ext uri="{BB962C8B-B14F-4D97-AF65-F5344CB8AC3E}">
        <p14:creationId xmlns:p14="http://schemas.microsoft.com/office/powerpoint/2010/main" val="36612836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27</a:t>
            </a:fld>
            <a:endParaRPr kumimoji="0" lang="en-US" dirty="0"/>
          </a:p>
        </p:txBody>
      </p:sp>
      <p:pic>
        <p:nvPicPr>
          <p:cNvPr id="5" name="Content Placeholder 4" descr="H:\thesis\old\crop001533_meanshift.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4114800" cy="3919210"/>
          </a:xfrm>
          <a:prstGeom prst="rect">
            <a:avLst/>
          </a:prstGeom>
          <a:noFill/>
          <a:ln>
            <a:noFill/>
          </a:ln>
        </p:spPr>
      </p:pic>
      <p:pic>
        <p:nvPicPr>
          <p:cNvPr id="6" name="Picture 5" descr="H:\thesis\new\crop001533_meanshift.png"/>
          <p:cNvPicPr/>
          <p:nvPr/>
        </p:nvPicPr>
        <p:blipFill>
          <a:blip r:embed="rId3">
            <a:extLst>
              <a:ext uri="{28A0092B-C50C-407E-A947-70E740481C1C}">
                <a14:useLocalDpi xmlns:a14="http://schemas.microsoft.com/office/drawing/2010/main" val="0"/>
              </a:ext>
            </a:extLst>
          </a:blip>
          <a:srcRect/>
          <a:stretch>
            <a:fillRect/>
          </a:stretch>
        </p:blipFill>
        <p:spPr bwMode="auto">
          <a:xfrm>
            <a:off x="4929186" y="1152528"/>
            <a:ext cx="3910014" cy="3886200"/>
          </a:xfrm>
          <a:prstGeom prst="rect">
            <a:avLst/>
          </a:prstGeom>
          <a:noFill/>
          <a:ln>
            <a:noFill/>
          </a:ln>
        </p:spPr>
      </p:pic>
      <p:sp>
        <p:nvSpPr>
          <p:cNvPr id="7" name="TextBox 6"/>
          <p:cNvSpPr txBox="1"/>
          <p:nvPr/>
        </p:nvSpPr>
        <p:spPr>
          <a:xfrm>
            <a:off x="1995487" y="5338107"/>
            <a:ext cx="1321196" cy="523220"/>
          </a:xfrm>
          <a:prstGeom prst="rect">
            <a:avLst/>
          </a:prstGeom>
          <a:noFill/>
        </p:spPr>
        <p:txBody>
          <a:bodyPr wrap="none" rtlCol="0">
            <a:spAutoFit/>
          </a:bodyPr>
          <a:lstStyle/>
          <a:p>
            <a:r>
              <a:rPr lang="en-US" sz="2800" dirty="0" smtClean="0"/>
              <a:t>Original</a:t>
            </a:r>
            <a:endParaRPr lang="en-US" sz="2800" dirty="0"/>
          </a:p>
        </p:txBody>
      </p:sp>
      <p:sp>
        <p:nvSpPr>
          <p:cNvPr id="8" name="TextBox 7"/>
          <p:cNvSpPr txBox="1"/>
          <p:nvPr/>
        </p:nvSpPr>
        <p:spPr>
          <a:xfrm>
            <a:off x="5867400" y="5338107"/>
            <a:ext cx="2250937" cy="523220"/>
          </a:xfrm>
          <a:prstGeom prst="rect">
            <a:avLst/>
          </a:prstGeom>
          <a:noFill/>
        </p:spPr>
        <p:txBody>
          <a:bodyPr wrap="none" rtlCol="0">
            <a:spAutoFit/>
          </a:bodyPr>
          <a:lstStyle/>
          <a:p>
            <a:r>
              <a:rPr lang="en-US" sz="2800" dirty="0" smtClean="0"/>
              <a:t>Re-implement</a:t>
            </a:r>
            <a:endParaRPr lang="en-US" sz="2800" dirty="0"/>
          </a:p>
        </p:txBody>
      </p:sp>
    </p:spTree>
    <p:extLst>
      <p:ext uri="{BB962C8B-B14F-4D97-AF65-F5344CB8AC3E}">
        <p14:creationId xmlns:p14="http://schemas.microsoft.com/office/powerpoint/2010/main" val="1169066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Approach</a:t>
            </a:r>
          </a:p>
        </p:txBody>
      </p:sp>
      <p:sp>
        <p:nvSpPr>
          <p:cNvPr id="3" name="Content Placeholder 2"/>
          <p:cNvSpPr>
            <a:spLocks noGrp="1"/>
          </p:cNvSpPr>
          <p:nvPr>
            <p:ph idx="1"/>
          </p:nvPr>
        </p:nvSpPr>
        <p:spPr/>
        <p:txBody>
          <a:bodyPr/>
          <a:lstStyle/>
          <a:p>
            <a:r>
              <a:rPr lang="en-US" dirty="0" smtClean="0"/>
              <a:t>Purpose: enhance the performance by getting more information about </a:t>
            </a:r>
            <a:r>
              <a:rPr lang="en-US" dirty="0" smtClean="0"/>
              <a:t>shape </a:t>
            </a:r>
            <a:r>
              <a:rPr lang="en-US" dirty="0" smtClean="0"/>
              <a:t>of object. </a:t>
            </a:r>
          </a:p>
          <a:p>
            <a:r>
              <a:rPr lang="en-US" dirty="0" smtClean="0"/>
              <a:t>Inspired by pyramid model</a:t>
            </a:r>
          </a:p>
          <a:p>
            <a:endParaRPr lang="en-US" dirty="0" smtClean="0"/>
          </a:p>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28</a:t>
            </a:fld>
            <a:endParaRPr kumimoji="0" lang="en-US"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819400"/>
            <a:ext cx="6013756"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30623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Multi-level Approach</a:t>
            </a:r>
            <a:endParaRPr lang="en-US" dirty="0"/>
          </a:p>
        </p:txBody>
      </p:sp>
      <p:sp>
        <p:nvSpPr>
          <p:cNvPr id="3" name="Content Placeholder 2"/>
          <p:cNvSpPr>
            <a:spLocks noGrp="1"/>
          </p:cNvSpPr>
          <p:nvPr>
            <p:ph idx="1"/>
          </p:nvPr>
        </p:nvSpPr>
        <p:spPr>
          <a:xfrm>
            <a:off x="457200" y="1600201"/>
            <a:ext cx="8229600" cy="685800"/>
          </a:xfrm>
        </p:spPr>
        <p:txBody>
          <a:bodyPr/>
          <a:lstStyle/>
          <a:p>
            <a:endParaRPr lang="en-US" dirty="0"/>
          </a:p>
        </p:txBody>
      </p:sp>
      <p:pic>
        <p:nvPicPr>
          <p:cNvPr id="3080" name="Picture 8" descr="D:\INRIAPerson\My\M0.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93617" y="1524001"/>
            <a:ext cx="1205345" cy="24106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4" name="Picture 2" descr="D:\INRIAPerson\My\m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3255" y="1524001"/>
            <a:ext cx="1205345" cy="2410689"/>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INRIAPerson\My\m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0655" y="1524001"/>
            <a:ext cx="1205345" cy="241069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INRIAPerson\My\m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055" y="1524000"/>
            <a:ext cx="1205345" cy="24106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920401" y="4812268"/>
            <a:ext cx="103105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t>
            </a:r>
            <a:r>
              <a:rPr lang="en-US" dirty="0" smtClean="0"/>
              <a:t>A1,..,Z1]</a:t>
            </a:r>
            <a:endParaRPr lang="en-US" dirty="0"/>
          </a:p>
        </p:txBody>
      </p:sp>
      <p:sp>
        <p:nvSpPr>
          <p:cNvPr id="13" name="TextBox 12"/>
          <p:cNvSpPr txBox="1"/>
          <p:nvPr/>
        </p:nvSpPr>
        <p:spPr>
          <a:xfrm>
            <a:off x="4977801" y="4812268"/>
            <a:ext cx="103105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t>
            </a:r>
            <a:r>
              <a:rPr lang="en-US" dirty="0" smtClean="0"/>
              <a:t>A2,..,Z2]</a:t>
            </a:r>
            <a:endParaRPr lang="en-US" dirty="0"/>
          </a:p>
        </p:txBody>
      </p:sp>
      <p:sp>
        <p:nvSpPr>
          <p:cNvPr id="14" name="TextBox 13"/>
          <p:cNvSpPr txBox="1"/>
          <p:nvPr/>
        </p:nvSpPr>
        <p:spPr>
          <a:xfrm>
            <a:off x="7035201" y="4812268"/>
            <a:ext cx="103105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t>
            </a:r>
            <a:r>
              <a:rPr lang="en-US" dirty="0" smtClean="0"/>
              <a:t>A3,..,Z3]</a:t>
            </a:r>
            <a:endParaRPr lang="en-US" dirty="0"/>
          </a:p>
        </p:txBody>
      </p:sp>
      <p:sp>
        <p:nvSpPr>
          <p:cNvPr id="15" name="TextBox 14"/>
          <p:cNvSpPr txBox="1"/>
          <p:nvPr/>
        </p:nvSpPr>
        <p:spPr>
          <a:xfrm>
            <a:off x="3962400" y="6107668"/>
            <a:ext cx="3478837"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[A1,..,Z1, A2,..,Z2, A3,..,Z3, </a:t>
            </a:r>
            <a:r>
              <a:rPr lang="en-US" dirty="0" smtClean="0"/>
              <a:t>A4,..,Z4]</a:t>
            </a:r>
            <a:endParaRPr lang="en-US" dirty="0"/>
          </a:p>
        </p:txBody>
      </p:sp>
      <p:sp>
        <p:nvSpPr>
          <p:cNvPr id="16" name="Down Arrow 15"/>
          <p:cNvSpPr/>
          <p:nvPr/>
        </p:nvSpPr>
        <p:spPr>
          <a:xfrm>
            <a:off x="5105400" y="3934689"/>
            <a:ext cx="762000" cy="789710"/>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smtClean="0"/>
              <a:t>HOG</a:t>
            </a:r>
            <a:endParaRPr lang="en-US" sz="1600" dirty="0"/>
          </a:p>
        </p:txBody>
      </p:sp>
      <p:sp>
        <p:nvSpPr>
          <p:cNvPr id="17" name="Down Arrow 16"/>
          <p:cNvSpPr/>
          <p:nvPr/>
        </p:nvSpPr>
        <p:spPr>
          <a:xfrm>
            <a:off x="5257800" y="5246132"/>
            <a:ext cx="623316" cy="773668"/>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29</a:t>
            </a:fld>
            <a:endParaRPr kumimoji="0" lang="en-US" dirty="0"/>
          </a:p>
        </p:txBody>
      </p:sp>
    </p:spTree>
    <p:extLst>
      <p:ext uri="{BB962C8B-B14F-4D97-AF65-F5344CB8AC3E}">
        <p14:creationId xmlns:p14="http://schemas.microsoft.com/office/powerpoint/2010/main" val="19216564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lstStyle/>
          <a:p>
            <a:r>
              <a:rPr lang="en-US" dirty="0" smtClean="0"/>
              <a:t>Build up a system which automatically detects </a:t>
            </a:r>
            <a:r>
              <a:rPr lang="en-US" dirty="0"/>
              <a:t>and </a:t>
            </a:r>
            <a:r>
              <a:rPr lang="en-US" dirty="0" smtClean="0"/>
              <a:t>localizes </a:t>
            </a:r>
            <a:r>
              <a:rPr lang="en-US" dirty="0"/>
              <a:t>pedestrians in static </a:t>
            </a:r>
            <a:r>
              <a:rPr lang="en-US" dirty="0" smtClean="0"/>
              <a:t>image.</a:t>
            </a:r>
          </a:p>
          <a:p>
            <a:r>
              <a:rPr lang="en-US" dirty="0" smtClean="0"/>
              <a:t>Pedestrians: up-right and fully visible.</a:t>
            </a:r>
          </a:p>
        </p:txBody>
      </p:sp>
      <p:pic>
        <p:nvPicPr>
          <p:cNvPr id="4" name="Content Placeholder 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514600"/>
            <a:ext cx="2114793" cy="3554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514600"/>
            <a:ext cx="4010891" cy="3595255"/>
          </a:xfrm>
          <a:prstGeom prst="rect">
            <a:avLst/>
          </a:prstGeom>
          <a:noFill/>
          <a:ln>
            <a:noFill/>
          </a:ln>
        </p:spPr>
      </p:pic>
      <p:sp>
        <p:nvSpPr>
          <p:cNvPr id="6" name="Slide Number Placeholder 5"/>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a:t>
            </a:fld>
            <a:endParaRPr kumimoji="0" lang="en-US" dirty="0"/>
          </a:p>
        </p:txBody>
      </p:sp>
    </p:spTree>
    <p:extLst>
      <p:ext uri="{BB962C8B-B14F-4D97-AF65-F5344CB8AC3E}">
        <p14:creationId xmlns:p14="http://schemas.microsoft.com/office/powerpoint/2010/main" val="24479327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r>
              <a:rPr lang="en-US" dirty="0" err="1" smtClean="0"/>
              <a:t>cont</a:t>
            </a:r>
            <a:r>
              <a:rPr lang="en-US" dirty="0" smtClean="0"/>
              <a:t>…)</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976075" y="1714748"/>
            <a:ext cx="5191850" cy="3971429"/>
          </a:xfrm>
          <a:prstGeom prst="rect">
            <a:avLst/>
          </a:prstGeom>
          <a:noFill/>
          <a:ln>
            <a:noFill/>
          </a:ln>
        </p:spPr>
      </p:pic>
      <p:sp>
        <p:nvSpPr>
          <p:cNvPr id="3" name="Slide Number Placeholder 2"/>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30</a:t>
            </a:fld>
            <a:endParaRPr kumimoji="0" lang="en-US" dirty="0"/>
          </a:p>
        </p:txBody>
      </p:sp>
    </p:spTree>
    <p:extLst>
      <p:ext uri="{BB962C8B-B14F-4D97-AF65-F5344CB8AC3E}">
        <p14:creationId xmlns:p14="http://schemas.microsoft.com/office/powerpoint/2010/main" val="36956883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vector length </a:t>
            </a:r>
            <a:r>
              <a:rPr lang="en-US" dirty="0" err="1" smtClean="0"/>
              <a:t>v.s</a:t>
            </a:r>
            <a:r>
              <a:rPr lang="en-US" dirty="0" smtClean="0"/>
              <a:t> </a:t>
            </a:r>
            <a:r>
              <a:rPr lang="en-US" dirty="0" smtClean="0"/>
              <a:t>speed</a:t>
            </a:r>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31</a:t>
            </a:fld>
            <a:endParaRPr kumimoji="0"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124972032"/>
              </p:ext>
            </p:extLst>
          </p:nvPr>
        </p:nvGraphicFramePr>
        <p:xfrm>
          <a:off x="685800" y="1066800"/>
          <a:ext cx="7924800" cy="51720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533832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32</a:t>
            </a:fld>
            <a:endParaRPr kumimoji="0" lang="en-US" dirty="0"/>
          </a:p>
        </p:txBody>
      </p:sp>
      <p:sp>
        <p:nvSpPr>
          <p:cNvPr id="7" name="TextBox 6"/>
          <p:cNvSpPr txBox="1"/>
          <p:nvPr/>
        </p:nvSpPr>
        <p:spPr>
          <a:xfrm>
            <a:off x="1905000" y="5334000"/>
            <a:ext cx="1491114" cy="584775"/>
          </a:xfrm>
          <a:prstGeom prst="rect">
            <a:avLst/>
          </a:prstGeom>
          <a:noFill/>
        </p:spPr>
        <p:txBody>
          <a:bodyPr wrap="none" rtlCol="0">
            <a:spAutoFit/>
          </a:bodyPr>
          <a:lstStyle/>
          <a:p>
            <a:r>
              <a:rPr lang="en-US" sz="3200" dirty="0" smtClean="0"/>
              <a:t>Original</a:t>
            </a:r>
            <a:endParaRPr lang="en-US" sz="3200" dirty="0"/>
          </a:p>
        </p:txBody>
      </p:sp>
      <p:sp>
        <p:nvSpPr>
          <p:cNvPr id="8" name="TextBox 7"/>
          <p:cNvSpPr txBox="1"/>
          <p:nvPr/>
        </p:nvSpPr>
        <p:spPr>
          <a:xfrm>
            <a:off x="5998143" y="5333999"/>
            <a:ext cx="1980414" cy="584775"/>
          </a:xfrm>
          <a:prstGeom prst="rect">
            <a:avLst/>
          </a:prstGeom>
          <a:noFill/>
        </p:spPr>
        <p:txBody>
          <a:bodyPr wrap="none" rtlCol="0">
            <a:spAutoFit/>
          </a:bodyPr>
          <a:lstStyle/>
          <a:p>
            <a:r>
              <a:rPr lang="en-US" sz="3200" dirty="0" smtClean="0"/>
              <a:t>Multi-level</a:t>
            </a:r>
            <a:endParaRPr lang="en-US" sz="3200" dirty="0"/>
          </a:p>
        </p:txBody>
      </p:sp>
      <p:sp>
        <p:nvSpPr>
          <p:cNvPr id="3" name="Content Placeholder 2"/>
          <p:cNvSpPr>
            <a:spLocks noGrp="1"/>
          </p:cNvSpPr>
          <p:nvPr>
            <p:ph idx="1"/>
          </p:nvPr>
        </p:nvSpPr>
        <p:spPr/>
        <p:txBody>
          <a:bodyPr/>
          <a:lstStyle/>
          <a:p>
            <a:endParaRPr lang="en-US"/>
          </a:p>
        </p:txBody>
      </p:sp>
      <p:pic>
        <p:nvPicPr>
          <p:cNvPr id="15362" name="Picture 2" descr="I:\thesis\sosanh\dalal\crop001704_ou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861" y="1981201"/>
            <a:ext cx="3972559" cy="3505199"/>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H:\thesis\crop001704_meanshi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400" y="1981201"/>
            <a:ext cx="3972559" cy="3505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4749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33</a:t>
            </a:fld>
            <a:endParaRPr kumimoji="0" lang="en-US" dirty="0"/>
          </a:p>
        </p:txBody>
      </p:sp>
      <p:pic>
        <p:nvPicPr>
          <p:cNvPr id="16387" name="Picture 3" descr="I:\thesis\sosanh\dalal\crop001641_ou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990600"/>
            <a:ext cx="463577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hesis\crop001641_meanshi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124200"/>
            <a:ext cx="4943475"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0547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Fusion </a:t>
            </a:r>
            <a:r>
              <a:rPr lang="en-US" dirty="0" smtClean="0"/>
              <a:t>Algorithm – Mean Shift</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252952" y="1771380"/>
            <a:ext cx="4638096" cy="3858164"/>
          </a:xfrm>
          <a:prstGeom prst="rect">
            <a:avLst/>
          </a:prstGeom>
          <a:noFill/>
          <a:ln>
            <a:noFill/>
          </a:ln>
        </p:spPr>
      </p:pic>
      <p:sp>
        <p:nvSpPr>
          <p:cNvPr id="3" name="Slide Number Placeholder 2"/>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34</a:t>
            </a:fld>
            <a:endParaRPr kumimoji="0" lang="en-US" dirty="0"/>
          </a:p>
        </p:txBody>
      </p:sp>
    </p:spTree>
    <p:extLst>
      <p:ext uri="{BB962C8B-B14F-4D97-AF65-F5344CB8AC3E}">
        <p14:creationId xmlns:p14="http://schemas.microsoft.com/office/powerpoint/2010/main" val="23992864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1" name="Oval 3"/>
          <p:cNvSpPr>
            <a:spLocks noChangeArrowheads="1"/>
          </p:cNvSpPr>
          <p:nvPr/>
        </p:nvSpPr>
        <p:spPr bwMode="auto">
          <a:xfrm>
            <a:off x="55626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2" name="Oval 4"/>
          <p:cNvSpPr>
            <a:spLocks noChangeArrowheads="1"/>
          </p:cNvSpPr>
          <p:nvPr/>
        </p:nvSpPr>
        <p:spPr bwMode="auto">
          <a:xfrm>
            <a:off x="5768975"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3" name="Oval 5"/>
          <p:cNvSpPr>
            <a:spLocks noChangeArrowheads="1"/>
          </p:cNvSpPr>
          <p:nvPr/>
        </p:nvSpPr>
        <p:spPr bwMode="auto">
          <a:xfrm>
            <a:off x="5692775" y="3276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4" name="Oval 6"/>
          <p:cNvSpPr>
            <a:spLocks noChangeArrowheads="1"/>
          </p:cNvSpPr>
          <p:nvPr/>
        </p:nvSpPr>
        <p:spPr bwMode="auto">
          <a:xfrm>
            <a:off x="5440363" y="32210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5" name="Oval 7"/>
          <p:cNvSpPr>
            <a:spLocks noChangeArrowheads="1"/>
          </p:cNvSpPr>
          <p:nvPr/>
        </p:nvSpPr>
        <p:spPr bwMode="auto">
          <a:xfrm>
            <a:off x="5681663"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6" name="Oval 8"/>
          <p:cNvSpPr>
            <a:spLocks noChangeArrowheads="1"/>
          </p:cNvSpPr>
          <p:nvPr/>
        </p:nvSpPr>
        <p:spPr bwMode="auto">
          <a:xfrm>
            <a:off x="5454650"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7" name="Oval 9"/>
          <p:cNvSpPr>
            <a:spLocks noChangeArrowheads="1"/>
          </p:cNvSpPr>
          <p:nvPr/>
        </p:nvSpPr>
        <p:spPr bwMode="auto">
          <a:xfrm>
            <a:off x="5932488" y="36147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8" name="Oval 10"/>
          <p:cNvSpPr>
            <a:spLocks noChangeArrowheads="1"/>
          </p:cNvSpPr>
          <p:nvPr/>
        </p:nvSpPr>
        <p:spPr bwMode="auto">
          <a:xfrm>
            <a:off x="5322888"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9" name="Oval 11"/>
          <p:cNvSpPr>
            <a:spLocks noChangeArrowheads="1"/>
          </p:cNvSpPr>
          <p:nvPr/>
        </p:nvSpPr>
        <p:spPr bwMode="auto">
          <a:xfrm>
            <a:off x="6062663"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0" name="Oval 12"/>
          <p:cNvSpPr>
            <a:spLocks noChangeArrowheads="1"/>
          </p:cNvSpPr>
          <p:nvPr/>
        </p:nvSpPr>
        <p:spPr bwMode="auto">
          <a:xfrm>
            <a:off x="5921375" y="314325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1" name="Oval 13"/>
          <p:cNvSpPr>
            <a:spLocks noChangeArrowheads="1"/>
          </p:cNvSpPr>
          <p:nvPr/>
        </p:nvSpPr>
        <p:spPr bwMode="auto">
          <a:xfrm>
            <a:off x="563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2" name="Oval 14"/>
          <p:cNvSpPr>
            <a:spLocks noChangeArrowheads="1"/>
          </p:cNvSpPr>
          <p:nvPr/>
        </p:nvSpPr>
        <p:spPr bwMode="auto">
          <a:xfrm>
            <a:off x="5791200" y="3810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3" name="Oval 15"/>
          <p:cNvSpPr>
            <a:spLocks noChangeArrowheads="1"/>
          </p:cNvSpPr>
          <p:nvPr/>
        </p:nvSpPr>
        <p:spPr bwMode="auto">
          <a:xfrm>
            <a:off x="5486400" y="38306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4" name="Oval 16"/>
          <p:cNvSpPr>
            <a:spLocks noChangeArrowheads="1"/>
          </p:cNvSpPr>
          <p:nvPr/>
        </p:nvSpPr>
        <p:spPr bwMode="auto">
          <a:xfrm>
            <a:off x="5181600" y="36798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5" name="Oval 17"/>
          <p:cNvSpPr>
            <a:spLocks noChangeArrowheads="1"/>
          </p:cNvSpPr>
          <p:nvPr/>
        </p:nvSpPr>
        <p:spPr bwMode="auto">
          <a:xfrm>
            <a:off x="49530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6" name="Oval 18"/>
          <p:cNvSpPr>
            <a:spLocks noChangeArrowheads="1"/>
          </p:cNvSpPr>
          <p:nvPr/>
        </p:nvSpPr>
        <p:spPr bwMode="auto">
          <a:xfrm>
            <a:off x="5181600" y="3200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7" name="Oval 19"/>
          <p:cNvSpPr>
            <a:spLocks noChangeArrowheads="1"/>
          </p:cNvSpPr>
          <p:nvPr/>
        </p:nvSpPr>
        <p:spPr bwMode="auto">
          <a:xfrm>
            <a:off x="62484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8" name="Oval 20"/>
          <p:cNvSpPr>
            <a:spLocks noChangeArrowheads="1"/>
          </p:cNvSpPr>
          <p:nvPr/>
        </p:nvSpPr>
        <p:spPr bwMode="auto">
          <a:xfrm>
            <a:off x="6172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9" name="Oval 21"/>
          <p:cNvSpPr>
            <a:spLocks noChangeArrowheads="1"/>
          </p:cNvSpPr>
          <p:nvPr/>
        </p:nvSpPr>
        <p:spPr bwMode="auto">
          <a:xfrm>
            <a:off x="5888038" y="409416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0" name="Oval 22"/>
          <p:cNvSpPr>
            <a:spLocks noChangeArrowheads="1"/>
          </p:cNvSpPr>
          <p:nvPr/>
        </p:nvSpPr>
        <p:spPr bwMode="auto">
          <a:xfrm>
            <a:off x="5486400" y="4114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1" name="Oval 23"/>
          <p:cNvSpPr>
            <a:spLocks noChangeArrowheads="1"/>
          </p:cNvSpPr>
          <p:nvPr/>
        </p:nvSpPr>
        <p:spPr bwMode="auto">
          <a:xfrm>
            <a:off x="5029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2" name="Oval 24"/>
          <p:cNvSpPr>
            <a:spLocks noChangeArrowheads="1"/>
          </p:cNvSpPr>
          <p:nvPr/>
        </p:nvSpPr>
        <p:spPr bwMode="auto">
          <a:xfrm>
            <a:off x="46482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3" name="Oval 25"/>
          <p:cNvSpPr>
            <a:spLocks noChangeArrowheads="1"/>
          </p:cNvSpPr>
          <p:nvPr/>
        </p:nvSpPr>
        <p:spPr bwMode="auto">
          <a:xfrm>
            <a:off x="45720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4" name="Oval 26"/>
          <p:cNvSpPr>
            <a:spLocks noChangeArrowheads="1"/>
          </p:cNvSpPr>
          <p:nvPr/>
        </p:nvSpPr>
        <p:spPr bwMode="auto">
          <a:xfrm>
            <a:off x="49530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5" name="Oval 27"/>
          <p:cNvSpPr>
            <a:spLocks noChangeArrowheads="1"/>
          </p:cNvSpPr>
          <p:nvPr/>
        </p:nvSpPr>
        <p:spPr bwMode="auto">
          <a:xfrm>
            <a:off x="53340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6" name="Oval 28"/>
          <p:cNvSpPr>
            <a:spLocks noChangeArrowheads="1"/>
          </p:cNvSpPr>
          <p:nvPr/>
        </p:nvSpPr>
        <p:spPr bwMode="auto">
          <a:xfrm>
            <a:off x="5921375"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7" name="Oval 29"/>
          <p:cNvSpPr>
            <a:spLocks noChangeArrowheads="1"/>
          </p:cNvSpPr>
          <p:nvPr/>
        </p:nvSpPr>
        <p:spPr bwMode="auto">
          <a:xfrm>
            <a:off x="56388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8" name="Oval 30"/>
          <p:cNvSpPr>
            <a:spLocks noChangeArrowheads="1"/>
          </p:cNvSpPr>
          <p:nvPr/>
        </p:nvSpPr>
        <p:spPr bwMode="auto">
          <a:xfrm>
            <a:off x="47244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9" name="Oval 31"/>
          <p:cNvSpPr>
            <a:spLocks noChangeArrowheads="1"/>
          </p:cNvSpPr>
          <p:nvPr/>
        </p:nvSpPr>
        <p:spPr bwMode="auto">
          <a:xfrm>
            <a:off x="51054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0" name="Oval 32"/>
          <p:cNvSpPr>
            <a:spLocks noChangeArrowheads="1"/>
          </p:cNvSpPr>
          <p:nvPr/>
        </p:nvSpPr>
        <p:spPr bwMode="auto">
          <a:xfrm>
            <a:off x="5638800" y="198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1" name="Oval 33"/>
          <p:cNvSpPr>
            <a:spLocks noChangeArrowheads="1"/>
          </p:cNvSpPr>
          <p:nvPr/>
        </p:nvSpPr>
        <p:spPr bwMode="auto">
          <a:xfrm>
            <a:off x="5181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2" name="Oval 34"/>
          <p:cNvSpPr>
            <a:spLocks noChangeArrowheads="1"/>
          </p:cNvSpPr>
          <p:nvPr/>
        </p:nvSpPr>
        <p:spPr bwMode="auto">
          <a:xfrm>
            <a:off x="5921375"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3" name="Oval 35"/>
          <p:cNvSpPr>
            <a:spLocks noChangeArrowheads="1"/>
          </p:cNvSpPr>
          <p:nvPr/>
        </p:nvSpPr>
        <p:spPr bwMode="auto">
          <a:xfrm>
            <a:off x="5921375" y="1371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4" name="Oval 36"/>
          <p:cNvSpPr>
            <a:spLocks noChangeArrowheads="1"/>
          </p:cNvSpPr>
          <p:nvPr/>
        </p:nvSpPr>
        <p:spPr bwMode="auto">
          <a:xfrm>
            <a:off x="6172200" y="2133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5" name="Oval 37"/>
          <p:cNvSpPr>
            <a:spLocks noChangeArrowheads="1"/>
          </p:cNvSpPr>
          <p:nvPr/>
        </p:nvSpPr>
        <p:spPr bwMode="auto">
          <a:xfrm>
            <a:off x="6259513" y="26765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6" name="Oval 38"/>
          <p:cNvSpPr>
            <a:spLocks noChangeArrowheads="1"/>
          </p:cNvSpPr>
          <p:nvPr/>
        </p:nvSpPr>
        <p:spPr bwMode="auto">
          <a:xfrm>
            <a:off x="62484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7" name="Oval 39"/>
          <p:cNvSpPr>
            <a:spLocks noChangeArrowheads="1"/>
          </p:cNvSpPr>
          <p:nvPr/>
        </p:nvSpPr>
        <p:spPr bwMode="auto">
          <a:xfrm>
            <a:off x="66294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8" name="Oval 40"/>
          <p:cNvSpPr>
            <a:spLocks noChangeArrowheads="1"/>
          </p:cNvSpPr>
          <p:nvPr/>
        </p:nvSpPr>
        <p:spPr bwMode="auto">
          <a:xfrm>
            <a:off x="66294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9" name="Oval 41"/>
          <p:cNvSpPr>
            <a:spLocks noChangeArrowheads="1"/>
          </p:cNvSpPr>
          <p:nvPr/>
        </p:nvSpPr>
        <p:spPr bwMode="auto">
          <a:xfrm>
            <a:off x="6553200" y="2057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0" name="Oval 42"/>
          <p:cNvSpPr>
            <a:spLocks noChangeArrowheads="1"/>
          </p:cNvSpPr>
          <p:nvPr/>
        </p:nvSpPr>
        <p:spPr bwMode="auto">
          <a:xfrm>
            <a:off x="63246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1" name="Oval 43"/>
          <p:cNvSpPr>
            <a:spLocks noChangeArrowheads="1"/>
          </p:cNvSpPr>
          <p:nvPr/>
        </p:nvSpPr>
        <p:spPr bwMode="auto">
          <a:xfrm>
            <a:off x="6934200" y="1295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2" name="Oval 44"/>
          <p:cNvSpPr>
            <a:spLocks noChangeArrowheads="1"/>
          </p:cNvSpPr>
          <p:nvPr/>
        </p:nvSpPr>
        <p:spPr bwMode="auto">
          <a:xfrm>
            <a:off x="7010400" y="1752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3" name="Oval 45"/>
          <p:cNvSpPr>
            <a:spLocks noChangeArrowheads="1"/>
          </p:cNvSpPr>
          <p:nvPr/>
        </p:nvSpPr>
        <p:spPr bwMode="auto">
          <a:xfrm>
            <a:off x="7315200" y="2362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4" name="Oval 46"/>
          <p:cNvSpPr>
            <a:spLocks noChangeArrowheads="1"/>
          </p:cNvSpPr>
          <p:nvPr/>
        </p:nvSpPr>
        <p:spPr bwMode="auto">
          <a:xfrm>
            <a:off x="6705600" y="3352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5" name="Oval 47"/>
          <p:cNvSpPr>
            <a:spLocks noChangeArrowheads="1"/>
          </p:cNvSpPr>
          <p:nvPr/>
        </p:nvSpPr>
        <p:spPr bwMode="auto">
          <a:xfrm>
            <a:off x="71628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6" name="Oval 48"/>
          <p:cNvSpPr>
            <a:spLocks noChangeArrowheads="1"/>
          </p:cNvSpPr>
          <p:nvPr/>
        </p:nvSpPr>
        <p:spPr bwMode="auto">
          <a:xfrm>
            <a:off x="7924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7" name="Oval 49"/>
          <p:cNvSpPr>
            <a:spLocks noChangeArrowheads="1"/>
          </p:cNvSpPr>
          <p:nvPr/>
        </p:nvSpPr>
        <p:spPr bwMode="auto">
          <a:xfrm>
            <a:off x="6934200" y="3886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8" name="Oval 50"/>
          <p:cNvSpPr>
            <a:spLocks noChangeArrowheads="1"/>
          </p:cNvSpPr>
          <p:nvPr/>
        </p:nvSpPr>
        <p:spPr bwMode="auto">
          <a:xfrm>
            <a:off x="7478713" y="343058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9" name="Oval 51"/>
          <p:cNvSpPr>
            <a:spLocks noChangeArrowheads="1"/>
          </p:cNvSpPr>
          <p:nvPr/>
        </p:nvSpPr>
        <p:spPr bwMode="auto">
          <a:xfrm>
            <a:off x="64770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0" name="Oval 52"/>
          <p:cNvSpPr>
            <a:spLocks noChangeArrowheads="1"/>
          </p:cNvSpPr>
          <p:nvPr/>
        </p:nvSpPr>
        <p:spPr bwMode="auto">
          <a:xfrm>
            <a:off x="7543800" y="4343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1" name="Oval 53"/>
          <p:cNvSpPr>
            <a:spLocks noChangeArrowheads="1"/>
          </p:cNvSpPr>
          <p:nvPr/>
        </p:nvSpPr>
        <p:spPr bwMode="auto">
          <a:xfrm>
            <a:off x="69342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2" name="Oval 54"/>
          <p:cNvSpPr>
            <a:spLocks noChangeArrowheads="1"/>
          </p:cNvSpPr>
          <p:nvPr/>
        </p:nvSpPr>
        <p:spPr bwMode="auto">
          <a:xfrm>
            <a:off x="60960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3" name="Oval 55"/>
          <p:cNvSpPr>
            <a:spLocks noChangeArrowheads="1"/>
          </p:cNvSpPr>
          <p:nvPr/>
        </p:nvSpPr>
        <p:spPr bwMode="auto">
          <a:xfrm>
            <a:off x="5638800" y="4495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4" name="Oval 56"/>
          <p:cNvSpPr>
            <a:spLocks noChangeArrowheads="1"/>
          </p:cNvSpPr>
          <p:nvPr/>
        </p:nvSpPr>
        <p:spPr bwMode="auto">
          <a:xfrm>
            <a:off x="60198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5" name="Oval 57"/>
          <p:cNvSpPr>
            <a:spLocks noChangeArrowheads="1"/>
          </p:cNvSpPr>
          <p:nvPr/>
        </p:nvSpPr>
        <p:spPr bwMode="auto">
          <a:xfrm>
            <a:off x="6477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6" name="Oval 58"/>
          <p:cNvSpPr>
            <a:spLocks noChangeArrowheads="1"/>
          </p:cNvSpPr>
          <p:nvPr/>
        </p:nvSpPr>
        <p:spPr bwMode="auto">
          <a:xfrm>
            <a:off x="58674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7" name="Oval 59"/>
          <p:cNvSpPr>
            <a:spLocks noChangeArrowheads="1"/>
          </p:cNvSpPr>
          <p:nvPr/>
        </p:nvSpPr>
        <p:spPr bwMode="auto">
          <a:xfrm>
            <a:off x="54102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8" name="Oval 60"/>
          <p:cNvSpPr>
            <a:spLocks noChangeArrowheads="1"/>
          </p:cNvSpPr>
          <p:nvPr/>
        </p:nvSpPr>
        <p:spPr bwMode="auto">
          <a:xfrm>
            <a:off x="51054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9" name="Oval 61"/>
          <p:cNvSpPr>
            <a:spLocks noChangeArrowheads="1"/>
          </p:cNvSpPr>
          <p:nvPr/>
        </p:nvSpPr>
        <p:spPr bwMode="auto">
          <a:xfrm>
            <a:off x="44958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0" name="Oval 62"/>
          <p:cNvSpPr>
            <a:spLocks noChangeArrowheads="1"/>
          </p:cNvSpPr>
          <p:nvPr/>
        </p:nvSpPr>
        <p:spPr bwMode="auto">
          <a:xfrm>
            <a:off x="4724400" y="4953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1" name="Oval 63"/>
          <p:cNvSpPr>
            <a:spLocks noChangeArrowheads="1"/>
          </p:cNvSpPr>
          <p:nvPr/>
        </p:nvSpPr>
        <p:spPr bwMode="auto">
          <a:xfrm>
            <a:off x="4953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2" name="Oval 64"/>
          <p:cNvSpPr>
            <a:spLocks noChangeArrowheads="1"/>
          </p:cNvSpPr>
          <p:nvPr/>
        </p:nvSpPr>
        <p:spPr bwMode="auto">
          <a:xfrm>
            <a:off x="41148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3" name="Oval 65"/>
          <p:cNvSpPr>
            <a:spLocks noChangeArrowheads="1"/>
          </p:cNvSpPr>
          <p:nvPr/>
        </p:nvSpPr>
        <p:spPr bwMode="auto">
          <a:xfrm>
            <a:off x="40386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4" name="Oval 66"/>
          <p:cNvSpPr>
            <a:spLocks noChangeArrowheads="1"/>
          </p:cNvSpPr>
          <p:nvPr/>
        </p:nvSpPr>
        <p:spPr bwMode="auto">
          <a:xfrm>
            <a:off x="35052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5" name="Oval 67"/>
          <p:cNvSpPr>
            <a:spLocks noChangeArrowheads="1"/>
          </p:cNvSpPr>
          <p:nvPr/>
        </p:nvSpPr>
        <p:spPr bwMode="auto">
          <a:xfrm>
            <a:off x="40386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6" name="Oval 68"/>
          <p:cNvSpPr>
            <a:spLocks noChangeArrowheads="1"/>
          </p:cNvSpPr>
          <p:nvPr/>
        </p:nvSpPr>
        <p:spPr bwMode="auto">
          <a:xfrm>
            <a:off x="42672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7" name="Oval 69"/>
          <p:cNvSpPr>
            <a:spLocks noChangeArrowheads="1"/>
          </p:cNvSpPr>
          <p:nvPr/>
        </p:nvSpPr>
        <p:spPr bwMode="auto">
          <a:xfrm>
            <a:off x="3733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8" name="Oval 70"/>
          <p:cNvSpPr>
            <a:spLocks noChangeArrowheads="1"/>
          </p:cNvSpPr>
          <p:nvPr/>
        </p:nvSpPr>
        <p:spPr bwMode="auto">
          <a:xfrm>
            <a:off x="42672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9" name="Oval 71"/>
          <p:cNvSpPr>
            <a:spLocks noChangeArrowheads="1"/>
          </p:cNvSpPr>
          <p:nvPr/>
        </p:nvSpPr>
        <p:spPr bwMode="auto">
          <a:xfrm>
            <a:off x="4724400"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0" name="Oval 72"/>
          <p:cNvSpPr>
            <a:spLocks noChangeArrowheads="1"/>
          </p:cNvSpPr>
          <p:nvPr/>
        </p:nvSpPr>
        <p:spPr bwMode="auto">
          <a:xfrm>
            <a:off x="4343400" y="182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1" name="Oval 73"/>
          <p:cNvSpPr>
            <a:spLocks noChangeArrowheads="1"/>
          </p:cNvSpPr>
          <p:nvPr/>
        </p:nvSpPr>
        <p:spPr bwMode="auto">
          <a:xfrm>
            <a:off x="50292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2" name="Oval 74"/>
          <p:cNvSpPr>
            <a:spLocks noChangeArrowheads="1"/>
          </p:cNvSpPr>
          <p:nvPr/>
        </p:nvSpPr>
        <p:spPr bwMode="auto">
          <a:xfrm>
            <a:off x="4191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3" name="Oval 75"/>
          <p:cNvSpPr>
            <a:spLocks noChangeArrowheads="1"/>
          </p:cNvSpPr>
          <p:nvPr/>
        </p:nvSpPr>
        <p:spPr bwMode="auto">
          <a:xfrm>
            <a:off x="37338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4" name="Oval 76"/>
          <p:cNvSpPr>
            <a:spLocks noChangeArrowheads="1"/>
          </p:cNvSpPr>
          <p:nvPr/>
        </p:nvSpPr>
        <p:spPr bwMode="auto">
          <a:xfrm>
            <a:off x="3657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5" name="Oval 77"/>
          <p:cNvSpPr>
            <a:spLocks noChangeArrowheads="1"/>
          </p:cNvSpPr>
          <p:nvPr/>
        </p:nvSpPr>
        <p:spPr bwMode="auto">
          <a:xfrm>
            <a:off x="3276600" y="2667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6" name="Oval 78"/>
          <p:cNvSpPr>
            <a:spLocks noChangeArrowheads="1"/>
          </p:cNvSpPr>
          <p:nvPr/>
        </p:nvSpPr>
        <p:spPr bwMode="auto">
          <a:xfrm>
            <a:off x="36576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7" name="Oval 79"/>
          <p:cNvSpPr>
            <a:spLocks noChangeArrowheads="1"/>
          </p:cNvSpPr>
          <p:nvPr/>
        </p:nvSpPr>
        <p:spPr bwMode="auto">
          <a:xfrm>
            <a:off x="2895600" y="3581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8" name="Oval 80"/>
          <p:cNvSpPr>
            <a:spLocks noChangeArrowheads="1"/>
          </p:cNvSpPr>
          <p:nvPr/>
        </p:nvSpPr>
        <p:spPr bwMode="auto">
          <a:xfrm>
            <a:off x="2819400" y="4419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9" name="Oval 81"/>
          <p:cNvSpPr>
            <a:spLocks noChangeArrowheads="1"/>
          </p:cNvSpPr>
          <p:nvPr/>
        </p:nvSpPr>
        <p:spPr bwMode="auto">
          <a:xfrm>
            <a:off x="3048000" y="5257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0" name="Oval 82"/>
          <p:cNvSpPr>
            <a:spLocks noChangeArrowheads="1"/>
          </p:cNvSpPr>
          <p:nvPr/>
        </p:nvSpPr>
        <p:spPr bwMode="auto">
          <a:xfrm>
            <a:off x="23622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1" name="Oval 83"/>
          <p:cNvSpPr>
            <a:spLocks noChangeArrowheads="1"/>
          </p:cNvSpPr>
          <p:nvPr/>
        </p:nvSpPr>
        <p:spPr bwMode="auto">
          <a:xfrm>
            <a:off x="1905000" y="487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2" name="Oval 84"/>
          <p:cNvSpPr>
            <a:spLocks noChangeArrowheads="1"/>
          </p:cNvSpPr>
          <p:nvPr/>
        </p:nvSpPr>
        <p:spPr bwMode="auto">
          <a:xfrm>
            <a:off x="19050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3" name="Oval 85"/>
          <p:cNvSpPr>
            <a:spLocks noChangeArrowheads="1"/>
          </p:cNvSpPr>
          <p:nvPr/>
        </p:nvSpPr>
        <p:spPr bwMode="auto">
          <a:xfrm>
            <a:off x="2514600" y="2743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4" name="Oval 86"/>
          <p:cNvSpPr>
            <a:spLocks noChangeArrowheads="1"/>
          </p:cNvSpPr>
          <p:nvPr/>
        </p:nvSpPr>
        <p:spPr bwMode="auto">
          <a:xfrm>
            <a:off x="2895600" y="1905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5" name="Oval 87"/>
          <p:cNvSpPr>
            <a:spLocks noChangeArrowheads="1"/>
          </p:cNvSpPr>
          <p:nvPr/>
        </p:nvSpPr>
        <p:spPr bwMode="auto">
          <a:xfrm>
            <a:off x="1981200" y="1905000"/>
            <a:ext cx="304800" cy="3048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6" name="Oval 88"/>
          <p:cNvSpPr>
            <a:spLocks noChangeArrowheads="1"/>
          </p:cNvSpPr>
          <p:nvPr/>
        </p:nvSpPr>
        <p:spPr bwMode="auto">
          <a:xfrm>
            <a:off x="182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7" name="Oval 89"/>
          <p:cNvSpPr>
            <a:spLocks noChangeArrowheads="1"/>
          </p:cNvSpPr>
          <p:nvPr/>
        </p:nvSpPr>
        <p:spPr bwMode="auto">
          <a:xfrm>
            <a:off x="7620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8" name="Oval 90"/>
          <p:cNvSpPr>
            <a:spLocks noChangeArrowheads="1"/>
          </p:cNvSpPr>
          <p:nvPr/>
        </p:nvSpPr>
        <p:spPr bwMode="auto">
          <a:xfrm>
            <a:off x="838200" y="579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9" name="Oval 91"/>
          <p:cNvSpPr>
            <a:spLocks noChangeArrowheads="1"/>
          </p:cNvSpPr>
          <p:nvPr/>
        </p:nvSpPr>
        <p:spPr bwMode="auto">
          <a:xfrm>
            <a:off x="8382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20" name="Oval 92"/>
          <p:cNvSpPr>
            <a:spLocks noChangeArrowheads="1"/>
          </p:cNvSpPr>
          <p:nvPr/>
        </p:nvSpPr>
        <p:spPr bwMode="auto">
          <a:xfrm>
            <a:off x="990600" y="2286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21" name="Oval 93"/>
          <p:cNvSpPr>
            <a:spLocks noChangeArrowheads="1"/>
          </p:cNvSpPr>
          <p:nvPr/>
        </p:nvSpPr>
        <p:spPr bwMode="auto">
          <a:xfrm>
            <a:off x="1143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22" name="Oval 94"/>
          <p:cNvSpPr>
            <a:spLocks noChangeArrowheads="1"/>
          </p:cNvSpPr>
          <p:nvPr/>
        </p:nvSpPr>
        <p:spPr bwMode="auto">
          <a:xfrm>
            <a:off x="2590800" y="106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56224" name="Group 96"/>
          <p:cNvGrpSpPr>
            <a:grpSpLocks/>
          </p:cNvGrpSpPr>
          <p:nvPr/>
        </p:nvGrpSpPr>
        <p:grpSpPr bwMode="auto">
          <a:xfrm>
            <a:off x="2590800" y="1524000"/>
            <a:ext cx="2819400" cy="2895600"/>
            <a:chOff x="3744" y="4464"/>
            <a:chExt cx="1776" cy="1824"/>
          </a:xfrm>
        </p:grpSpPr>
        <p:sp>
          <p:nvSpPr>
            <p:cNvPr id="1456225"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56226" name="Group 98"/>
            <p:cNvGrpSpPr>
              <a:grpSpLocks/>
            </p:cNvGrpSpPr>
            <p:nvPr/>
          </p:nvGrpSpPr>
          <p:grpSpPr bwMode="auto">
            <a:xfrm>
              <a:off x="4491" y="5231"/>
              <a:ext cx="288" cy="288"/>
              <a:chOff x="4486" y="3484"/>
              <a:chExt cx="288" cy="288"/>
            </a:xfrm>
          </p:grpSpPr>
          <p:sp>
            <p:nvSpPr>
              <p:cNvPr id="1456227"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28"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6229"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1456230" name="Group 102"/>
          <p:cNvGrpSpPr>
            <a:grpSpLocks/>
          </p:cNvGrpSpPr>
          <p:nvPr/>
        </p:nvGrpSpPr>
        <p:grpSpPr bwMode="auto">
          <a:xfrm>
            <a:off x="4343400" y="2895600"/>
            <a:ext cx="457200" cy="457200"/>
            <a:chOff x="4486" y="3484"/>
            <a:chExt cx="288" cy="288"/>
          </a:xfrm>
        </p:grpSpPr>
        <p:sp>
          <p:nvSpPr>
            <p:cNvPr id="1456231" name="Oval 103"/>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32" name="Line 104"/>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6233" name="Line 105"/>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56234" name="AutoShape 106"/>
          <p:cNvSpPr>
            <a:spLocks noChangeArrowheads="1"/>
          </p:cNvSpPr>
          <p:nvPr/>
        </p:nvSpPr>
        <p:spPr bwMode="auto">
          <a:xfrm>
            <a:off x="7467600" y="914400"/>
            <a:ext cx="1447800" cy="6096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Region of</a:t>
            </a:r>
          </a:p>
          <a:p>
            <a:pPr algn="ctr" eaLnBrk="1" hangingPunct="1"/>
            <a:r>
              <a:rPr lang="en-US" sz="1600" b="0"/>
              <a:t>interest</a:t>
            </a:r>
          </a:p>
        </p:txBody>
      </p:sp>
      <p:sp>
        <p:nvSpPr>
          <p:cNvPr id="1456235" name="Freeform 107"/>
          <p:cNvSpPr>
            <a:spLocks/>
          </p:cNvSpPr>
          <p:nvPr/>
        </p:nvSpPr>
        <p:spPr bwMode="auto">
          <a:xfrm>
            <a:off x="5310188" y="1443038"/>
            <a:ext cx="2170112" cy="1014412"/>
          </a:xfrm>
          <a:custGeom>
            <a:avLst/>
            <a:gdLst>
              <a:gd name="T0" fmla="*/ 1367 w 1367"/>
              <a:gd name="T1" fmla="*/ 21 h 639"/>
              <a:gd name="T2" fmla="*/ 1263 w 1367"/>
              <a:gd name="T3" fmla="*/ 14 h 639"/>
              <a:gd name="T4" fmla="*/ 1201 w 1367"/>
              <a:gd name="T5" fmla="*/ 42 h 639"/>
              <a:gd name="T6" fmla="*/ 874 w 1367"/>
              <a:gd name="T7" fmla="*/ 139 h 639"/>
              <a:gd name="T8" fmla="*/ 798 w 1367"/>
              <a:gd name="T9" fmla="*/ 160 h 639"/>
              <a:gd name="T10" fmla="*/ 756 w 1367"/>
              <a:gd name="T11" fmla="*/ 174 h 639"/>
              <a:gd name="T12" fmla="*/ 743 w 1367"/>
              <a:gd name="T13" fmla="*/ 194 h 639"/>
              <a:gd name="T14" fmla="*/ 722 w 1367"/>
              <a:gd name="T15" fmla="*/ 201 h 639"/>
              <a:gd name="T16" fmla="*/ 715 w 1367"/>
              <a:gd name="T17" fmla="*/ 222 h 639"/>
              <a:gd name="T18" fmla="*/ 687 w 1367"/>
              <a:gd name="T19" fmla="*/ 264 h 639"/>
              <a:gd name="T20" fmla="*/ 631 w 1367"/>
              <a:gd name="T21" fmla="*/ 333 h 639"/>
              <a:gd name="T22" fmla="*/ 437 w 1367"/>
              <a:gd name="T23" fmla="*/ 375 h 639"/>
              <a:gd name="T24" fmla="*/ 402 w 1367"/>
              <a:gd name="T25" fmla="*/ 382 h 639"/>
              <a:gd name="T26" fmla="*/ 361 w 1367"/>
              <a:gd name="T27" fmla="*/ 396 h 639"/>
              <a:gd name="T28" fmla="*/ 347 w 1367"/>
              <a:gd name="T29" fmla="*/ 416 h 639"/>
              <a:gd name="T30" fmla="*/ 326 w 1367"/>
              <a:gd name="T31" fmla="*/ 430 h 639"/>
              <a:gd name="T32" fmla="*/ 250 w 1367"/>
              <a:gd name="T33" fmla="*/ 528 h 639"/>
              <a:gd name="T34" fmla="*/ 180 w 1367"/>
              <a:gd name="T35" fmla="*/ 597 h 639"/>
              <a:gd name="T36" fmla="*/ 139 w 1367"/>
              <a:gd name="T37" fmla="*/ 625 h 639"/>
              <a:gd name="T38" fmla="*/ 118 w 1367"/>
              <a:gd name="T39" fmla="*/ 639 h 639"/>
              <a:gd name="T40" fmla="*/ 0 w 1367"/>
              <a:gd name="T41" fmla="*/ 625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7" h="639">
                <a:moveTo>
                  <a:pt x="1367" y="21"/>
                </a:moveTo>
                <a:cubicBezTo>
                  <a:pt x="1305" y="0"/>
                  <a:pt x="1340" y="5"/>
                  <a:pt x="1263" y="14"/>
                </a:cubicBezTo>
                <a:cubicBezTo>
                  <a:pt x="1213" y="31"/>
                  <a:pt x="1233" y="20"/>
                  <a:pt x="1201" y="42"/>
                </a:cubicBezTo>
                <a:cubicBezTo>
                  <a:pt x="1119" y="162"/>
                  <a:pt x="1014" y="134"/>
                  <a:pt x="874" y="139"/>
                </a:cubicBezTo>
                <a:cubicBezTo>
                  <a:pt x="826" y="149"/>
                  <a:pt x="851" y="142"/>
                  <a:pt x="798" y="160"/>
                </a:cubicBezTo>
                <a:cubicBezTo>
                  <a:pt x="784" y="165"/>
                  <a:pt x="756" y="174"/>
                  <a:pt x="756" y="174"/>
                </a:cubicBezTo>
                <a:cubicBezTo>
                  <a:pt x="752" y="181"/>
                  <a:pt x="749" y="189"/>
                  <a:pt x="743" y="194"/>
                </a:cubicBezTo>
                <a:cubicBezTo>
                  <a:pt x="737" y="199"/>
                  <a:pt x="727" y="196"/>
                  <a:pt x="722" y="201"/>
                </a:cubicBezTo>
                <a:cubicBezTo>
                  <a:pt x="717" y="206"/>
                  <a:pt x="719" y="216"/>
                  <a:pt x="715" y="222"/>
                </a:cubicBezTo>
                <a:cubicBezTo>
                  <a:pt x="707" y="237"/>
                  <a:pt x="696" y="250"/>
                  <a:pt x="687" y="264"/>
                </a:cubicBezTo>
                <a:cubicBezTo>
                  <a:pt x="667" y="293"/>
                  <a:pt x="667" y="321"/>
                  <a:pt x="631" y="333"/>
                </a:cubicBezTo>
                <a:cubicBezTo>
                  <a:pt x="570" y="375"/>
                  <a:pt x="510" y="370"/>
                  <a:pt x="437" y="375"/>
                </a:cubicBezTo>
                <a:cubicBezTo>
                  <a:pt x="425" y="377"/>
                  <a:pt x="413" y="379"/>
                  <a:pt x="402" y="382"/>
                </a:cubicBezTo>
                <a:cubicBezTo>
                  <a:pt x="388" y="386"/>
                  <a:pt x="361" y="396"/>
                  <a:pt x="361" y="396"/>
                </a:cubicBezTo>
                <a:cubicBezTo>
                  <a:pt x="356" y="403"/>
                  <a:pt x="353" y="410"/>
                  <a:pt x="347" y="416"/>
                </a:cubicBezTo>
                <a:cubicBezTo>
                  <a:pt x="341" y="422"/>
                  <a:pt x="332" y="424"/>
                  <a:pt x="326" y="430"/>
                </a:cubicBezTo>
                <a:cubicBezTo>
                  <a:pt x="297" y="464"/>
                  <a:pt x="287" y="503"/>
                  <a:pt x="250" y="528"/>
                </a:cubicBezTo>
                <a:cubicBezTo>
                  <a:pt x="231" y="555"/>
                  <a:pt x="210" y="587"/>
                  <a:pt x="180" y="597"/>
                </a:cubicBezTo>
                <a:cubicBezTo>
                  <a:pt x="166" y="606"/>
                  <a:pt x="153" y="616"/>
                  <a:pt x="139" y="625"/>
                </a:cubicBezTo>
                <a:cubicBezTo>
                  <a:pt x="132" y="630"/>
                  <a:pt x="118" y="639"/>
                  <a:pt x="118" y="639"/>
                </a:cubicBezTo>
                <a:cubicBezTo>
                  <a:pt x="106" y="638"/>
                  <a:pt x="30" y="625"/>
                  <a:pt x="0" y="625"/>
                </a:cubicBezTo>
              </a:path>
            </a:pathLst>
          </a:custGeom>
          <a:noFill/>
          <a:ln w="9525" cap="flat">
            <a:solidFill>
              <a:srgbClr val="00CCFF"/>
            </a:solidFill>
            <a:prstDash val="dash"/>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6236" name="AutoShape 108"/>
          <p:cNvSpPr>
            <a:spLocks noChangeArrowheads="1"/>
          </p:cNvSpPr>
          <p:nvPr/>
        </p:nvSpPr>
        <p:spPr bwMode="auto">
          <a:xfrm>
            <a:off x="7467600" y="1600200"/>
            <a:ext cx="1447800" cy="6096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Center of</a:t>
            </a:r>
          </a:p>
          <a:p>
            <a:pPr algn="ctr" eaLnBrk="1" hangingPunct="1"/>
            <a:r>
              <a:rPr lang="en-US" sz="1600" b="0"/>
              <a:t>mass</a:t>
            </a:r>
          </a:p>
        </p:txBody>
      </p:sp>
      <p:sp>
        <p:nvSpPr>
          <p:cNvPr id="1456237" name="Freeform 109"/>
          <p:cNvSpPr>
            <a:spLocks/>
          </p:cNvSpPr>
          <p:nvPr/>
        </p:nvSpPr>
        <p:spPr bwMode="auto">
          <a:xfrm>
            <a:off x="4645025" y="2103438"/>
            <a:ext cx="2824163" cy="930275"/>
          </a:xfrm>
          <a:custGeom>
            <a:avLst/>
            <a:gdLst>
              <a:gd name="T0" fmla="*/ 1779 w 1779"/>
              <a:gd name="T1" fmla="*/ 42 h 586"/>
              <a:gd name="T2" fmla="*/ 1717 w 1779"/>
              <a:gd name="T3" fmla="*/ 7 h 586"/>
              <a:gd name="T4" fmla="*/ 1696 w 1779"/>
              <a:gd name="T5" fmla="*/ 0 h 586"/>
              <a:gd name="T6" fmla="*/ 1418 w 1779"/>
              <a:gd name="T7" fmla="*/ 42 h 586"/>
              <a:gd name="T8" fmla="*/ 1335 w 1779"/>
              <a:gd name="T9" fmla="*/ 98 h 586"/>
              <a:gd name="T10" fmla="*/ 1286 w 1779"/>
              <a:gd name="T11" fmla="*/ 132 h 586"/>
              <a:gd name="T12" fmla="*/ 1002 w 1779"/>
              <a:gd name="T13" fmla="*/ 250 h 586"/>
              <a:gd name="T14" fmla="*/ 801 w 1779"/>
              <a:gd name="T15" fmla="*/ 313 h 586"/>
              <a:gd name="T16" fmla="*/ 738 w 1779"/>
              <a:gd name="T17" fmla="*/ 361 h 586"/>
              <a:gd name="T18" fmla="*/ 648 w 1779"/>
              <a:gd name="T19" fmla="*/ 417 h 586"/>
              <a:gd name="T20" fmla="*/ 586 w 1779"/>
              <a:gd name="T21" fmla="*/ 472 h 586"/>
              <a:gd name="T22" fmla="*/ 558 w 1779"/>
              <a:gd name="T23" fmla="*/ 514 h 586"/>
              <a:gd name="T24" fmla="*/ 551 w 1779"/>
              <a:gd name="T25" fmla="*/ 535 h 586"/>
              <a:gd name="T26" fmla="*/ 509 w 1779"/>
              <a:gd name="T27" fmla="*/ 563 h 586"/>
              <a:gd name="T28" fmla="*/ 488 w 1779"/>
              <a:gd name="T29" fmla="*/ 576 h 586"/>
              <a:gd name="T30" fmla="*/ 176 w 1779"/>
              <a:gd name="T31" fmla="*/ 549 h 586"/>
              <a:gd name="T32" fmla="*/ 3 w 1779"/>
              <a:gd name="T33" fmla="*/ 583 h 586"/>
              <a:gd name="T34" fmla="*/ 16 w 1779"/>
              <a:gd name="T35" fmla="*/ 58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79" h="586">
                <a:moveTo>
                  <a:pt x="1779" y="42"/>
                </a:moveTo>
                <a:cubicBezTo>
                  <a:pt x="1748" y="11"/>
                  <a:pt x="1767" y="24"/>
                  <a:pt x="1717" y="7"/>
                </a:cubicBezTo>
                <a:cubicBezTo>
                  <a:pt x="1710" y="5"/>
                  <a:pt x="1696" y="0"/>
                  <a:pt x="1696" y="0"/>
                </a:cubicBezTo>
                <a:cubicBezTo>
                  <a:pt x="1633" y="3"/>
                  <a:pt x="1487" y="3"/>
                  <a:pt x="1418" y="42"/>
                </a:cubicBezTo>
                <a:cubicBezTo>
                  <a:pt x="1390" y="58"/>
                  <a:pt x="1362" y="80"/>
                  <a:pt x="1335" y="98"/>
                </a:cubicBezTo>
                <a:cubicBezTo>
                  <a:pt x="1318" y="109"/>
                  <a:pt x="1286" y="132"/>
                  <a:pt x="1286" y="132"/>
                </a:cubicBezTo>
                <a:cubicBezTo>
                  <a:pt x="1222" y="235"/>
                  <a:pt x="1110" y="243"/>
                  <a:pt x="1002" y="250"/>
                </a:cubicBezTo>
                <a:cubicBezTo>
                  <a:pt x="931" y="260"/>
                  <a:pt x="864" y="281"/>
                  <a:pt x="801" y="313"/>
                </a:cubicBezTo>
                <a:cubicBezTo>
                  <a:pt x="777" y="325"/>
                  <a:pt x="762" y="348"/>
                  <a:pt x="738" y="361"/>
                </a:cubicBezTo>
                <a:cubicBezTo>
                  <a:pt x="708" y="378"/>
                  <a:pt x="672" y="393"/>
                  <a:pt x="648" y="417"/>
                </a:cubicBezTo>
                <a:cubicBezTo>
                  <a:pt x="600" y="465"/>
                  <a:pt x="623" y="448"/>
                  <a:pt x="586" y="472"/>
                </a:cubicBezTo>
                <a:cubicBezTo>
                  <a:pt x="569" y="522"/>
                  <a:pt x="593" y="462"/>
                  <a:pt x="558" y="514"/>
                </a:cubicBezTo>
                <a:cubicBezTo>
                  <a:pt x="554" y="520"/>
                  <a:pt x="556" y="530"/>
                  <a:pt x="551" y="535"/>
                </a:cubicBezTo>
                <a:cubicBezTo>
                  <a:pt x="539" y="547"/>
                  <a:pt x="523" y="554"/>
                  <a:pt x="509" y="563"/>
                </a:cubicBezTo>
                <a:cubicBezTo>
                  <a:pt x="502" y="567"/>
                  <a:pt x="488" y="576"/>
                  <a:pt x="488" y="576"/>
                </a:cubicBezTo>
                <a:cubicBezTo>
                  <a:pt x="379" y="572"/>
                  <a:pt x="283" y="560"/>
                  <a:pt x="176" y="549"/>
                </a:cubicBezTo>
                <a:cubicBezTo>
                  <a:pt x="168" y="550"/>
                  <a:pt x="26" y="560"/>
                  <a:pt x="3" y="583"/>
                </a:cubicBezTo>
                <a:cubicBezTo>
                  <a:pt x="0" y="586"/>
                  <a:pt x="12" y="583"/>
                  <a:pt x="16" y="583"/>
                </a:cubicBezTo>
              </a:path>
            </a:pathLst>
          </a:custGeom>
          <a:noFill/>
          <a:ln w="9525" cap="flat">
            <a:solidFill>
              <a:srgbClr val="FF9900"/>
            </a:solidFill>
            <a:prstDash val="dash"/>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6238" name="AutoShape 110"/>
          <p:cNvSpPr>
            <a:spLocks noChangeArrowheads="1"/>
          </p:cNvSpPr>
          <p:nvPr/>
        </p:nvSpPr>
        <p:spPr bwMode="auto">
          <a:xfrm rot="880212">
            <a:off x="3997325" y="2968625"/>
            <a:ext cx="609600" cy="152400"/>
          </a:xfrm>
          <a:prstGeom prst="rightArrow">
            <a:avLst>
              <a:gd name="adj1" fmla="val 50000"/>
              <a:gd name="adj2" fmla="val 100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39" name="AutoShape 111"/>
          <p:cNvSpPr>
            <a:spLocks noChangeArrowheads="1"/>
          </p:cNvSpPr>
          <p:nvPr/>
        </p:nvSpPr>
        <p:spPr bwMode="auto">
          <a:xfrm>
            <a:off x="7467600" y="5410200"/>
            <a:ext cx="1447800" cy="6096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Mean Shift</a:t>
            </a:r>
          </a:p>
          <a:p>
            <a:pPr algn="ctr" eaLnBrk="1" hangingPunct="1"/>
            <a:r>
              <a:rPr lang="en-US" sz="1600" b="0"/>
              <a:t>vector</a:t>
            </a:r>
          </a:p>
        </p:txBody>
      </p:sp>
      <p:sp>
        <p:nvSpPr>
          <p:cNvPr id="1456240" name="Freeform 112"/>
          <p:cNvSpPr>
            <a:spLocks/>
          </p:cNvSpPr>
          <p:nvPr/>
        </p:nvSpPr>
        <p:spPr bwMode="auto">
          <a:xfrm>
            <a:off x="4043363" y="3140075"/>
            <a:ext cx="3403600" cy="2632075"/>
          </a:xfrm>
          <a:custGeom>
            <a:avLst/>
            <a:gdLst>
              <a:gd name="T0" fmla="*/ 2144 w 2144"/>
              <a:gd name="T1" fmla="*/ 1658 h 1658"/>
              <a:gd name="T2" fmla="*/ 2033 w 2144"/>
              <a:gd name="T3" fmla="*/ 1610 h 1658"/>
              <a:gd name="T4" fmla="*/ 1978 w 2144"/>
              <a:gd name="T5" fmla="*/ 1582 h 1658"/>
              <a:gd name="T6" fmla="*/ 1915 w 2144"/>
              <a:gd name="T7" fmla="*/ 1534 h 1658"/>
              <a:gd name="T8" fmla="*/ 1881 w 2144"/>
              <a:gd name="T9" fmla="*/ 1492 h 1658"/>
              <a:gd name="T10" fmla="*/ 1853 w 2144"/>
              <a:gd name="T11" fmla="*/ 1450 h 1658"/>
              <a:gd name="T12" fmla="*/ 1811 w 2144"/>
              <a:gd name="T13" fmla="*/ 1395 h 1658"/>
              <a:gd name="T14" fmla="*/ 1485 w 2144"/>
              <a:gd name="T15" fmla="*/ 1291 h 1658"/>
              <a:gd name="T16" fmla="*/ 1402 w 2144"/>
              <a:gd name="T17" fmla="*/ 1256 h 1658"/>
              <a:gd name="T18" fmla="*/ 1381 w 2144"/>
              <a:gd name="T19" fmla="*/ 1249 h 1658"/>
              <a:gd name="T20" fmla="*/ 1318 w 2144"/>
              <a:gd name="T21" fmla="*/ 1193 h 1658"/>
              <a:gd name="T22" fmla="*/ 1284 w 2144"/>
              <a:gd name="T23" fmla="*/ 1159 h 1658"/>
              <a:gd name="T24" fmla="*/ 1249 w 2144"/>
              <a:gd name="T25" fmla="*/ 1096 h 1658"/>
              <a:gd name="T26" fmla="*/ 1166 w 2144"/>
              <a:gd name="T27" fmla="*/ 1034 h 1658"/>
              <a:gd name="T28" fmla="*/ 1131 w 2144"/>
              <a:gd name="T29" fmla="*/ 1027 h 1658"/>
              <a:gd name="T30" fmla="*/ 978 w 2144"/>
              <a:gd name="T31" fmla="*/ 1020 h 1658"/>
              <a:gd name="T32" fmla="*/ 749 w 2144"/>
              <a:gd name="T33" fmla="*/ 874 h 1658"/>
              <a:gd name="T34" fmla="*/ 701 w 2144"/>
              <a:gd name="T35" fmla="*/ 812 h 1658"/>
              <a:gd name="T36" fmla="*/ 666 w 2144"/>
              <a:gd name="T37" fmla="*/ 722 h 1658"/>
              <a:gd name="T38" fmla="*/ 624 w 2144"/>
              <a:gd name="T39" fmla="*/ 617 h 1658"/>
              <a:gd name="T40" fmla="*/ 562 w 2144"/>
              <a:gd name="T41" fmla="*/ 548 h 1658"/>
              <a:gd name="T42" fmla="*/ 541 w 2144"/>
              <a:gd name="T43" fmla="*/ 527 h 1658"/>
              <a:gd name="T44" fmla="*/ 312 w 2144"/>
              <a:gd name="T45" fmla="*/ 472 h 1658"/>
              <a:gd name="T46" fmla="*/ 48 w 2144"/>
              <a:gd name="T47" fmla="*/ 382 h 1658"/>
              <a:gd name="T48" fmla="*/ 0 w 2144"/>
              <a:gd name="T49" fmla="*/ 298 h 1658"/>
              <a:gd name="T50" fmla="*/ 69 w 2144"/>
              <a:gd name="T51" fmla="*/ 125 h 1658"/>
              <a:gd name="T52" fmla="*/ 146 w 2144"/>
              <a:gd name="T53" fmla="*/ 69 h 1658"/>
              <a:gd name="T54" fmla="*/ 187 w 2144"/>
              <a:gd name="T55" fmla="*/ 0 h 1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44" h="1658">
                <a:moveTo>
                  <a:pt x="2144" y="1658"/>
                </a:moveTo>
                <a:cubicBezTo>
                  <a:pt x="2101" y="1644"/>
                  <a:pt x="2079" y="1621"/>
                  <a:pt x="2033" y="1610"/>
                </a:cubicBezTo>
                <a:cubicBezTo>
                  <a:pt x="1970" y="1563"/>
                  <a:pt x="2038" y="1608"/>
                  <a:pt x="1978" y="1582"/>
                </a:cubicBezTo>
                <a:cubicBezTo>
                  <a:pt x="1954" y="1571"/>
                  <a:pt x="1937" y="1548"/>
                  <a:pt x="1915" y="1534"/>
                </a:cubicBezTo>
                <a:cubicBezTo>
                  <a:pt x="1905" y="1519"/>
                  <a:pt x="1891" y="1507"/>
                  <a:pt x="1881" y="1492"/>
                </a:cubicBezTo>
                <a:cubicBezTo>
                  <a:pt x="1845" y="1435"/>
                  <a:pt x="1915" y="1512"/>
                  <a:pt x="1853" y="1450"/>
                </a:cubicBezTo>
                <a:cubicBezTo>
                  <a:pt x="1844" y="1422"/>
                  <a:pt x="1835" y="1411"/>
                  <a:pt x="1811" y="1395"/>
                </a:cubicBezTo>
                <a:cubicBezTo>
                  <a:pt x="1769" y="1269"/>
                  <a:pt x="1577" y="1294"/>
                  <a:pt x="1485" y="1291"/>
                </a:cubicBezTo>
                <a:cubicBezTo>
                  <a:pt x="1455" y="1281"/>
                  <a:pt x="1432" y="1266"/>
                  <a:pt x="1402" y="1256"/>
                </a:cubicBezTo>
                <a:cubicBezTo>
                  <a:pt x="1395" y="1254"/>
                  <a:pt x="1381" y="1249"/>
                  <a:pt x="1381" y="1249"/>
                </a:cubicBezTo>
                <a:cubicBezTo>
                  <a:pt x="1333" y="1201"/>
                  <a:pt x="1355" y="1218"/>
                  <a:pt x="1318" y="1193"/>
                </a:cubicBezTo>
                <a:cubicBezTo>
                  <a:pt x="1284" y="1141"/>
                  <a:pt x="1329" y="1204"/>
                  <a:pt x="1284" y="1159"/>
                </a:cubicBezTo>
                <a:cubicBezTo>
                  <a:pt x="1266" y="1141"/>
                  <a:pt x="1265" y="1116"/>
                  <a:pt x="1249" y="1096"/>
                </a:cubicBezTo>
                <a:cubicBezTo>
                  <a:pt x="1227" y="1070"/>
                  <a:pt x="1193" y="1053"/>
                  <a:pt x="1166" y="1034"/>
                </a:cubicBezTo>
                <a:cubicBezTo>
                  <a:pt x="1156" y="1027"/>
                  <a:pt x="1143" y="1028"/>
                  <a:pt x="1131" y="1027"/>
                </a:cubicBezTo>
                <a:cubicBezTo>
                  <a:pt x="1080" y="1023"/>
                  <a:pt x="1029" y="1022"/>
                  <a:pt x="978" y="1020"/>
                </a:cubicBezTo>
                <a:cubicBezTo>
                  <a:pt x="881" y="1003"/>
                  <a:pt x="810" y="950"/>
                  <a:pt x="749" y="874"/>
                </a:cubicBezTo>
                <a:cubicBezTo>
                  <a:pt x="731" y="852"/>
                  <a:pt x="711" y="842"/>
                  <a:pt x="701" y="812"/>
                </a:cubicBezTo>
                <a:cubicBezTo>
                  <a:pt x="690" y="779"/>
                  <a:pt x="679" y="753"/>
                  <a:pt x="666" y="722"/>
                </a:cubicBezTo>
                <a:cubicBezTo>
                  <a:pt x="651" y="685"/>
                  <a:pt x="646" y="650"/>
                  <a:pt x="624" y="617"/>
                </a:cubicBezTo>
                <a:cubicBezTo>
                  <a:pt x="612" y="578"/>
                  <a:pt x="598" y="572"/>
                  <a:pt x="562" y="548"/>
                </a:cubicBezTo>
                <a:cubicBezTo>
                  <a:pt x="554" y="543"/>
                  <a:pt x="550" y="532"/>
                  <a:pt x="541" y="527"/>
                </a:cubicBezTo>
                <a:cubicBezTo>
                  <a:pt x="478" y="491"/>
                  <a:pt x="381" y="480"/>
                  <a:pt x="312" y="472"/>
                </a:cubicBezTo>
                <a:cubicBezTo>
                  <a:pt x="227" y="444"/>
                  <a:pt x="125" y="430"/>
                  <a:pt x="48" y="382"/>
                </a:cubicBezTo>
                <a:cubicBezTo>
                  <a:pt x="30" y="353"/>
                  <a:pt x="18" y="325"/>
                  <a:pt x="0" y="298"/>
                </a:cubicBezTo>
                <a:cubicBezTo>
                  <a:pt x="7" y="224"/>
                  <a:pt x="6" y="167"/>
                  <a:pt x="69" y="125"/>
                </a:cubicBezTo>
                <a:cubicBezTo>
                  <a:pt x="83" y="103"/>
                  <a:pt x="121" y="77"/>
                  <a:pt x="146" y="69"/>
                </a:cubicBezTo>
                <a:cubicBezTo>
                  <a:pt x="164" y="42"/>
                  <a:pt x="187" y="36"/>
                  <a:pt x="187" y="0"/>
                </a:cubicBezTo>
              </a:path>
            </a:pathLst>
          </a:custGeom>
          <a:noFill/>
          <a:ln w="9525" cap="flat">
            <a:solidFill>
              <a:schemeClr val="tx1"/>
            </a:solidFill>
            <a:prstDash val="dash"/>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6243" name="Rectangle 115"/>
          <p:cNvSpPr>
            <a:spLocks noGrp="1" noChangeArrowheads="1"/>
          </p:cNvSpPr>
          <p:nvPr>
            <p:ph type="title"/>
          </p:nvPr>
        </p:nvSpPr>
        <p:spPr/>
        <p:txBody>
          <a:bodyPr/>
          <a:lstStyle/>
          <a:p>
            <a:r>
              <a:rPr lang="en-US"/>
              <a:t>Mean shift</a:t>
            </a:r>
          </a:p>
        </p:txBody>
      </p:sp>
      <p:sp>
        <p:nvSpPr>
          <p:cNvPr id="1456244" name="Rectangle 116"/>
          <p:cNvSpPr>
            <a:spLocks noChangeArrowheads="1"/>
          </p:cNvSpPr>
          <p:nvPr/>
        </p:nvSpPr>
        <p:spPr bwMode="auto">
          <a:xfrm>
            <a:off x="120650" y="6524625"/>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dirty="0"/>
              <a:t>Slide by Y. </a:t>
            </a:r>
            <a:r>
              <a:rPr lang="en-US" sz="1400" b="0" dirty="0" err="1" smtClean="0"/>
              <a:t>Ukrainitz</a:t>
            </a:r>
            <a:r>
              <a:rPr lang="en-US" sz="1400" b="0" dirty="0" smtClean="0"/>
              <a:t> </a:t>
            </a:r>
            <a:r>
              <a:rPr lang="en-US" sz="1400" b="0" dirty="0"/>
              <a:t>&amp; B. </a:t>
            </a:r>
            <a:r>
              <a:rPr lang="en-US" sz="1400" b="0" dirty="0" err="1"/>
              <a:t>Sarel</a:t>
            </a:r>
            <a:endParaRPr lang="en-US" sz="1400" b="0" dirty="0"/>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35</a:t>
            </a:fld>
            <a:endParaRPr kumimoji="0" lang="en-US"/>
          </a:p>
        </p:txBody>
      </p:sp>
    </p:spTree>
    <p:extLst>
      <p:ext uri="{BB962C8B-B14F-4D97-AF65-F5344CB8AC3E}">
        <p14:creationId xmlns:p14="http://schemas.microsoft.com/office/powerpoint/2010/main" val="2234325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nodeType="clickEffect">
                                  <p:stCondLst>
                                    <p:cond delay="0"/>
                                  </p:stCondLst>
                                  <p:childTnLst>
                                    <p:set>
                                      <p:cBhvr>
                                        <p:cTn id="6" dur="1" fill="hold">
                                          <p:stCondLst>
                                            <p:cond delay="0"/>
                                          </p:stCondLst>
                                        </p:cTn>
                                        <p:tgtEl>
                                          <p:spTgt spid="1456224"/>
                                        </p:tgtEl>
                                        <p:attrNameLst>
                                          <p:attrName>style.visibility</p:attrName>
                                        </p:attrNameLst>
                                      </p:cBhvr>
                                      <p:to>
                                        <p:strVal val="visible"/>
                                      </p:to>
                                    </p:set>
                                    <p:anim calcmode="lin" valueType="num">
                                      <p:cBhvr>
                                        <p:cTn id="7" dur="500" fill="hold"/>
                                        <p:tgtEl>
                                          <p:spTgt spid="1456224"/>
                                        </p:tgtEl>
                                        <p:attrNameLst>
                                          <p:attrName>ppt_w</p:attrName>
                                        </p:attrNameLst>
                                      </p:cBhvr>
                                      <p:tavLst>
                                        <p:tav tm="0">
                                          <p:val>
                                            <p:strVal val="2/3*#ppt_w"/>
                                          </p:val>
                                        </p:tav>
                                        <p:tav tm="100000">
                                          <p:val>
                                            <p:strVal val="#ppt_w"/>
                                          </p:val>
                                        </p:tav>
                                      </p:tavLst>
                                    </p:anim>
                                    <p:anim calcmode="lin" valueType="num">
                                      <p:cBhvr>
                                        <p:cTn id="8" dur="500" fill="hold"/>
                                        <p:tgtEl>
                                          <p:spTgt spid="1456224"/>
                                        </p:tgtEl>
                                        <p:attrNameLst>
                                          <p:attrName>ppt_h</p:attrName>
                                        </p:attrNameLst>
                                      </p:cBhvr>
                                      <p:tavLst>
                                        <p:tav tm="0">
                                          <p:val>
                                            <p:strVal val="2/3*#ppt_h"/>
                                          </p:val>
                                        </p:tav>
                                        <p:tav tm="100000">
                                          <p:val>
                                            <p:strVal val="#ppt_h"/>
                                          </p:val>
                                        </p:tav>
                                      </p:tavLst>
                                    </p:anim>
                                  </p:childTnLst>
                                </p:cTn>
                              </p:par>
                              <p:par>
                                <p:cTn id="9" presetID="1" presetClass="entr" presetSubtype="0" fill="hold" grpId="0" nodeType="withEffect">
                                  <p:stCondLst>
                                    <p:cond delay="0"/>
                                  </p:stCondLst>
                                  <p:childTnLst>
                                    <p:set>
                                      <p:cBhvr>
                                        <p:cTn id="10" dur="1" fill="hold">
                                          <p:stCondLst>
                                            <p:cond delay="0"/>
                                          </p:stCondLst>
                                        </p:cTn>
                                        <p:tgtEl>
                                          <p:spTgt spid="1456234"/>
                                        </p:tgtEl>
                                        <p:attrNameLst>
                                          <p:attrName>style.visibility</p:attrName>
                                        </p:attrNameLst>
                                      </p:cBhvr>
                                      <p:to>
                                        <p:strVal val="visible"/>
                                      </p:to>
                                    </p:set>
                                  </p:childTnLst>
                                </p:cTn>
                              </p:par>
                            </p:childTnLst>
                          </p:cTn>
                        </p:par>
                        <p:par>
                          <p:cTn id="11" fill="hold" nodeType="afterGroup">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456235"/>
                                        </p:tgtEl>
                                        <p:attrNameLst>
                                          <p:attrName>style.visibility</p:attrName>
                                        </p:attrNameLst>
                                      </p:cBhvr>
                                      <p:to>
                                        <p:strVal val="visible"/>
                                      </p:to>
                                    </p:set>
                                    <p:animEffect transition="in" filter="wipe(up)">
                                      <p:cBhvr>
                                        <p:cTn id="14" dur="500"/>
                                        <p:tgtEl>
                                          <p:spTgt spid="1456235"/>
                                        </p:tgtEl>
                                      </p:cBhvr>
                                    </p:animEffect>
                                  </p:childTnLst>
                                </p:cTn>
                              </p:par>
                            </p:childTnLst>
                          </p:cTn>
                        </p:par>
                        <p:par>
                          <p:cTn id="15" fill="hold" nodeType="afterGroup">
                            <p:stCondLst>
                              <p:cond delay="1000"/>
                            </p:stCondLst>
                            <p:childTnLst>
                              <p:par>
                                <p:cTn id="16" presetID="1" presetClass="exit" presetSubtype="0" fill="hold" grpId="1" nodeType="afterEffect">
                                  <p:stCondLst>
                                    <p:cond delay="5000"/>
                                  </p:stCondLst>
                                  <p:childTnLst>
                                    <p:set>
                                      <p:cBhvr>
                                        <p:cTn id="17" dur="1" fill="hold">
                                          <p:stCondLst>
                                            <p:cond delay="0"/>
                                          </p:stCondLst>
                                        </p:cTn>
                                        <p:tgtEl>
                                          <p:spTgt spid="1456235"/>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32" fill="hold" nodeType="clickEffect">
                                  <p:stCondLst>
                                    <p:cond delay="0"/>
                                  </p:stCondLst>
                                  <p:childTnLst>
                                    <p:set>
                                      <p:cBhvr>
                                        <p:cTn id="21" dur="1" fill="hold">
                                          <p:stCondLst>
                                            <p:cond delay="0"/>
                                          </p:stCondLst>
                                        </p:cTn>
                                        <p:tgtEl>
                                          <p:spTgt spid="1456230"/>
                                        </p:tgtEl>
                                        <p:attrNameLst>
                                          <p:attrName>style.visibility</p:attrName>
                                        </p:attrNameLst>
                                      </p:cBhvr>
                                      <p:to>
                                        <p:strVal val="visible"/>
                                      </p:to>
                                    </p:set>
                                    <p:anim calcmode="lin" valueType="num">
                                      <p:cBhvr>
                                        <p:cTn id="22" dur="500" fill="hold"/>
                                        <p:tgtEl>
                                          <p:spTgt spid="1456230"/>
                                        </p:tgtEl>
                                        <p:attrNameLst>
                                          <p:attrName>ppt_w</p:attrName>
                                        </p:attrNameLst>
                                      </p:cBhvr>
                                      <p:tavLst>
                                        <p:tav tm="0">
                                          <p:val>
                                            <p:strVal val="4*#ppt_w"/>
                                          </p:val>
                                        </p:tav>
                                        <p:tav tm="100000">
                                          <p:val>
                                            <p:strVal val="#ppt_w"/>
                                          </p:val>
                                        </p:tav>
                                      </p:tavLst>
                                    </p:anim>
                                    <p:anim calcmode="lin" valueType="num">
                                      <p:cBhvr>
                                        <p:cTn id="23" dur="500" fill="hold"/>
                                        <p:tgtEl>
                                          <p:spTgt spid="1456230"/>
                                        </p:tgtEl>
                                        <p:attrNameLst>
                                          <p:attrName>ppt_h</p:attrName>
                                        </p:attrNameLst>
                                      </p:cBhvr>
                                      <p:tavLst>
                                        <p:tav tm="0">
                                          <p:val>
                                            <p:strVal val="4*#ppt_h"/>
                                          </p:val>
                                        </p:tav>
                                        <p:tav tm="100000">
                                          <p:val>
                                            <p:strVal val="#ppt_h"/>
                                          </p:val>
                                        </p:tav>
                                      </p:tavLst>
                                    </p:anim>
                                  </p:childTnLst>
                                </p:cTn>
                              </p:par>
                              <p:par>
                                <p:cTn id="24" presetID="1" presetClass="entr" presetSubtype="0" fill="hold" grpId="0" nodeType="withEffect">
                                  <p:stCondLst>
                                    <p:cond delay="0"/>
                                  </p:stCondLst>
                                  <p:childTnLst>
                                    <p:set>
                                      <p:cBhvr>
                                        <p:cTn id="25" dur="1" fill="hold">
                                          <p:stCondLst>
                                            <p:cond delay="0"/>
                                          </p:stCondLst>
                                        </p:cTn>
                                        <p:tgtEl>
                                          <p:spTgt spid="1456236"/>
                                        </p:tgtEl>
                                        <p:attrNameLst>
                                          <p:attrName>style.visibility</p:attrName>
                                        </p:attrNameLst>
                                      </p:cBhvr>
                                      <p:to>
                                        <p:strVal val="visible"/>
                                      </p:to>
                                    </p:set>
                                  </p:childTnLst>
                                </p:cTn>
                              </p:par>
                            </p:childTnLst>
                          </p:cTn>
                        </p:par>
                        <p:par>
                          <p:cTn id="26" fill="hold" nodeType="afterGroup">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456237"/>
                                        </p:tgtEl>
                                        <p:attrNameLst>
                                          <p:attrName>style.visibility</p:attrName>
                                        </p:attrNameLst>
                                      </p:cBhvr>
                                      <p:to>
                                        <p:strVal val="visible"/>
                                      </p:to>
                                    </p:set>
                                    <p:animEffect transition="in" filter="wipe(up)">
                                      <p:cBhvr>
                                        <p:cTn id="29" dur="500"/>
                                        <p:tgtEl>
                                          <p:spTgt spid="1456237"/>
                                        </p:tgtEl>
                                      </p:cBhvr>
                                    </p:animEffect>
                                  </p:childTnLst>
                                </p:cTn>
                              </p:par>
                            </p:childTnLst>
                          </p:cTn>
                        </p:par>
                        <p:par>
                          <p:cTn id="30" fill="hold" nodeType="afterGroup">
                            <p:stCondLst>
                              <p:cond delay="1000"/>
                            </p:stCondLst>
                            <p:childTnLst>
                              <p:par>
                                <p:cTn id="31" presetID="1" presetClass="exit" presetSubtype="0" fill="hold" grpId="1" nodeType="afterEffect">
                                  <p:stCondLst>
                                    <p:cond delay="5000"/>
                                  </p:stCondLst>
                                  <p:childTnLst>
                                    <p:set>
                                      <p:cBhvr>
                                        <p:cTn id="32" dur="1" fill="hold">
                                          <p:stCondLst>
                                            <p:cond delay="0"/>
                                          </p:stCondLst>
                                        </p:cTn>
                                        <p:tgtEl>
                                          <p:spTgt spid="1456237"/>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56238"/>
                                        </p:tgtEl>
                                        <p:attrNameLst>
                                          <p:attrName>style.visibility</p:attrName>
                                        </p:attrNameLst>
                                      </p:cBhvr>
                                      <p:to>
                                        <p:strVal val="visible"/>
                                      </p:to>
                                    </p:set>
                                    <p:animEffect transition="in" filter="wipe(left)">
                                      <p:cBhvr>
                                        <p:cTn id="37" dur="500"/>
                                        <p:tgtEl>
                                          <p:spTgt spid="1456238"/>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1456239"/>
                                        </p:tgtEl>
                                        <p:attrNameLst>
                                          <p:attrName>style.visibility</p:attrName>
                                        </p:attrNameLst>
                                      </p:cBhvr>
                                      <p:to>
                                        <p:strVal val="visible"/>
                                      </p:to>
                                    </p:set>
                                  </p:childTnLst>
                                </p:cTn>
                              </p:par>
                            </p:childTnLst>
                          </p:cTn>
                        </p:par>
                        <p:par>
                          <p:cTn id="40" fill="hold" nodeType="afterGroup">
                            <p:stCondLst>
                              <p:cond delay="500"/>
                            </p:stCondLst>
                            <p:childTnLst>
                              <p:par>
                                <p:cTn id="41" presetID="1" presetClass="entr" presetSubtype="0" fill="hold" grpId="1" nodeType="afterEffect">
                                  <p:stCondLst>
                                    <p:cond delay="0"/>
                                  </p:stCondLst>
                                  <p:childTnLst>
                                    <p:set>
                                      <p:cBhvr>
                                        <p:cTn id="42" dur="1" fill="hold">
                                          <p:stCondLst>
                                            <p:cond delay="0"/>
                                          </p:stCondLst>
                                        </p:cTn>
                                        <p:tgtEl>
                                          <p:spTgt spid="1456239"/>
                                        </p:tgtEl>
                                        <p:attrNameLst>
                                          <p:attrName>style.visibility</p:attrName>
                                        </p:attrNameLst>
                                      </p:cBhvr>
                                      <p:to>
                                        <p:strVal val="visible"/>
                                      </p:to>
                                    </p:set>
                                  </p:childTnLst>
                                </p:cTn>
                              </p:par>
                            </p:childTnLst>
                          </p:cTn>
                        </p:par>
                        <p:par>
                          <p:cTn id="43" fill="hold" nodeType="afterGroup">
                            <p:stCondLst>
                              <p:cond delay="500"/>
                            </p:stCondLst>
                            <p:childTnLst>
                              <p:par>
                                <p:cTn id="44" presetID="22" presetClass="entr" presetSubtype="4" fill="hold" grpId="0" nodeType="afterEffect">
                                  <p:stCondLst>
                                    <p:cond delay="0"/>
                                  </p:stCondLst>
                                  <p:childTnLst>
                                    <p:set>
                                      <p:cBhvr>
                                        <p:cTn id="45" dur="1" fill="hold">
                                          <p:stCondLst>
                                            <p:cond delay="0"/>
                                          </p:stCondLst>
                                        </p:cTn>
                                        <p:tgtEl>
                                          <p:spTgt spid="1456240"/>
                                        </p:tgtEl>
                                        <p:attrNameLst>
                                          <p:attrName>style.visibility</p:attrName>
                                        </p:attrNameLst>
                                      </p:cBhvr>
                                      <p:to>
                                        <p:strVal val="visible"/>
                                      </p:to>
                                    </p:set>
                                    <p:animEffect transition="in" filter="wipe(down)">
                                      <p:cBhvr>
                                        <p:cTn id="46" dur="500"/>
                                        <p:tgtEl>
                                          <p:spTgt spid="1456240"/>
                                        </p:tgtEl>
                                      </p:cBhvr>
                                    </p:animEffect>
                                  </p:childTnLst>
                                </p:cTn>
                              </p:par>
                            </p:childTnLst>
                          </p:cTn>
                        </p:par>
                        <p:par>
                          <p:cTn id="47" fill="hold" nodeType="afterGroup">
                            <p:stCondLst>
                              <p:cond delay="1000"/>
                            </p:stCondLst>
                            <p:childTnLst>
                              <p:par>
                                <p:cTn id="48" presetID="1" presetClass="exit" presetSubtype="0" fill="hold" grpId="1" nodeType="afterEffect">
                                  <p:stCondLst>
                                    <p:cond delay="3000"/>
                                  </p:stCondLst>
                                  <p:childTnLst>
                                    <p:set>
                                      <p:cBhvr>
                                        <p:cTn id="49" dur="1" fill="hold">
                                          <p:stCondLst>
                                            <p:cond delay="0"/>
                                          </p:stCondLst>
                                        </p:cTn>
                                        <p:tgtEl>
                                          <p:spTgt spid="14562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6234" grpId="0" animBg="1"/>
      <p:bldP spid="1456235" grpId="0" animBg="1"/>
      <p:bldP spid="1456235" grpId="1" animBg="1"/>
      <p:bldP spid="1456236" grpId="0" animBg="1"/>
      <p:bldP spid="1456237" grpId="0" animBg="1"/>
      <p:bldP spid="1456237" grpId="1" animBg="1"/>
      <p:bldP spid="1456238" grpId="0" animBg="1"/>
      <p:bldP spid="1456239" grpId="0" animBg="1"/>
      <p:bldP spid="1456239" grpId="1" animBg="1"/>
      <p:bldP spid="1456240" grpId="0" animBg="1"/>
      <p:bldP spid="145624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8179" name="Oval 3"/>
          <p:cNvSpPr>
            <a:spLocks noChangeArrowheads="1"/>
          </p:cNvSpPr>
          <p:nvPr/>
        </p:nvSpPr>
        <p:spPr bwMode="auto">
          <a:xfrm>
            <a:off x="55626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0" name="Oval 4"/>
          <p:cNvSpPr>
            <a:spLocks noChangeArrowheads="1"/>
          </p:cNvSpPr>
          <p:nvPr/>
        </p:nvSpPr>
        <p:spPr bwMode="auto">
          <a:xfrm>
            <a:off x="5768975"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1" name="Oval 5"/>
          <p:cNvSpPr>
            <a:spLocks noChangeArrowheads="1"/>
          </p:cNvSpPr>
          <p:nvPr/>
        </p:nvSpPr>
        <p:spPr bwMode="auto">
          <a:xfrm>
            <a:off x="5692775" y="3276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2" name="Oval 6"/>
          <p:cNvSpPr>
            <a:spLocks noChangeArrowheads="1"/>
          </p:cNvSpPr>
          <p:nvPr/>
        </p:nvSpPr>
        <p:spPr bwMode="auto">
          <a:xfrm>
            <a:off x="5440363" y="32210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3" name="Oval 7"/>
          <p:cNvSpPr>
            <a:spLocks noChangeArrowheads="1"/>
          </p:cNvSpPr>
          <p:nvPr/>
        </p:nvSpPr>
        <p:spPr bwMode="auto">
          <a:xfrm>
            <a:off x="5681663"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4" name="Oval 8"/>
          <p:cNvSpPr>
            <a:spLocks noChangeArrowheads="1"/>
          </p:cNvSpPr>
          <p:nvPr/>
        </p:nvSpPr>
        <p:spPr bwMode="auto">
          <a:xfrm>
            <a:off x="5454650"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5" name="Oval 9"/>
          <p:cNvSpPr>
            <a:spLocks noChangeArrowheads="1"/>
          </p:cNvSpPr>
          <p:nvPr/>
        </p:nvSpPr>
        <p:spPr bwMode="auto">
          <a:xfrm>
            <a:off x="5932488" y="36147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6" name="Oval 10"/>
          <p:cNvSpPr>
            <a:spLocks noChangeArrowheads="1"/>
          </p:cNvSpPr>
          <p:nvPr/>
        </p:nvSpPr>
        <p:spPr bwMode="auto">
          <a:xfrm>
            <a:off x="5322888"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7" name="Oval 11"/>
          <p:cNvSpPr>
            <a:spLocks noChangeArrowheads="1"/>
          </p:cNvSpPr>
          <p:nvPr/>
        </p:nvSpPr>
        <p:spPr bwMode="auto">
          <a:xfrm>
            <a:off x="6062663"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8" name="Oval 12"/>
          <p:cNvSpPr>
            <a:spLocks noChangeArrowheads="1"/>
          </p:cNvSpPr>
          <p:nvPr/>
        </p:nvSpPr>
        <p:spPr bwMode="auto">
          <a:xfrm>
            <a:off x="5921375" y="314325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9" name="Oval 13"/>
          <p:cNvSpPr>
            <a:spLocks noChangeArrowheads="1"/>
          </p:cNvSpPr>
          <p:nvPr/>
        </p:nvSpPr>
        <p:spPr bwMode="auto">
          <a:xfrm>
            <a:off x="563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0" name="Oval 14"/>
          <p:cNvSpPr>
            <a:spLocks noChangeArrowheads="1"/>
          </p:cNvSpPr>
          <p:nvPr/>
        </p:nvSpPr>
        <p:spPr bwMode="auto">
          <a:xfrm>
            <a:off x="5791200" y="3810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1" name="Oval 15"/>
          <p:cNvSpPr>
            <a:spLocks noChangeArrowheads="1"/>
          </p:cNvSpPr>
          <p:nvPr/>
        </p:nvSpPr>
        <p:spPr bwMode="auto">
          <a:xfrm>
            <a:off x="5486400" y="38306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2" name="Oval 16"/>
          <p:cNvSpPr>
            <a:spLocks noChangeArrowheads="1"/>
          </p:cNvSpPr>
          <p:nvPr/>
        </p:nvSpPr>
        <p:spPr bwMode="auto">
          <a:xfrm>
            <a:off x="5181600" y="36798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3" name="Oval 17"/>
          <p:cNvSpPr>
            <a:spLocks noChangeArrowheads="1"/>
          </p:cNvSpPr>
          <p:nvPr/>
        </p:nvSpPr>
        <p:spPr bwMode="auto">
          <a:xfrm>
            <a:off x="49530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4" name="Oval 18"/>
          <p:cNvSpPr>
            <a:spLocks noChangeArrowheads="1"/>
          </p:cNvSpPr>
          <p:nvPr/>
        </p:nvSpPr>
        <p:spPr bwMode="auto">
          <a:xfrm>
            <a:off x="5181600" y="3200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5" name="Oval 19"/>
          <p:cNvSpPr>
            <a:spLocks noChangeArrowheads="1"/>
          </p:cNvSpPr>
          <p:nvPr/>
        </p:nvSpPr>
        <p:spPr bwMode="auto">
          <a:xfrm>
            <a:off x="62484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6" name="Oval 20"/>
          <p:cNvSpPr>
            <a:spLocks noChangeArrowheads="1"/>
          </p:cNvSpPr>
          <p:nvPr/>
        </p:nvSpPr>
        <p:spPr bwMode="auto">
          <a:xfrm>
            <a:off x="6172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7" name="Oval 21"/>
          <p:cNvSpPr>
            <a:spLocks noChangeArrowheads="1"/>
          </p:cNvSpPr>
          <p:nvPr/>
        </p:nvSpPr>
        <p:spPr bwMode="auto">
          <a:xfrm>
            <a:off x="5888038" y="409416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8" name="Oval 22"/>
          <p:cNvSpPr>
            <a:spLocks noChangeArrowheads="1"/>
          </p:cNvSpPr>
          <p:nvPr/>
        </p:nvSpPr>
        <p:spPr bwMode="auto">
          <a:xfrm>
            <a:off x="5486400" y="4114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9" name="Oval 23"/>
          <p:cNvSpPr>
            <a:spLocks noChangeArrowheads="1"/>
          </p:cNvSpPr>
          <p:nvPr/>
        </p:nvSpPr>
        <p:spPr bwMode="auto">
          <a:xfrm>
            <a:off x="5029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0" name="Oval 24"/>
          <p:cNvSpPr>
            <a:spLocks noChangeArrowheads="1"/>
          </p:cNvSpPr>
          <p:nvPr/>
        </p:nvSpPr>
        <p:spPr bwMode="auto">
          <a:xfrm>
            <a:off x="46482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1" name="Oval 25"/>
          <p:cNvSpPr>
            <a:spLocks noChangeArrowheads="1"/>
          </p:cNvSpPr>
          <p:nvPr/>
        </p:nvSpPr>
        <p:spPr bwMode="auto">
          <a:xfrm>
            <a:off x="45720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2" name="Oval 26"/>
          <p:cNvSpPr>
            <a:spLocks noChangeArrowheads="1"/>
          </p:cNvSpPr>
          <p:nvPr/>
        </p:nvSpPr>
        <p:spPr bwMode="auto">
          <a:xfrm>
            <a:off x="49530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3" name="Oval 27"/>
          <p:cNvSpPr>
            <a:spLocks noChangeArrowheads="1"/>
          </p:cNvSpPr>
          <p:nvPr/>
        </p:nvSpPr>
        <p:spPr bwMode="auto">
          <a:xfrm>
            <a:off x="53340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4" name="Oval 28"/>
          <p:cNvSpPr>
            <a:spLocks noChangeArrowheads="1"/>
          </p:cNvSpPr>
          <p:nvPr/>
        </p:nvSpPr>
        <p:spPr bwMode="auto">
          <a:xfrm>
            <a:off x="5921375"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5" name="Oval 29"/>
          <p:cNvSpPr>
            <a:spLocks noChangeArrowheads="1"/>
          </p:cNvSpPr>
          <p:nvPr/>
        </p:nvSpPr>
        <p:spPr bwMode="auto">
          <a:xfrm>
            <a:off x="56388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6" name="Oval 30"/>
          <p:cNvSpPr>
            <a:spLocks noChangeArrowheads="1"/>
          </p:cNvSpPr>
          <p:nvPr/>
        </p:nvSpPr>
        <p:spPr bwMode="auto">
          <a:xfrm>
            <a:off x="47244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7" name="Oval 31"/>
          <p:cNvSpPr>
            <a:spLocks noChangeArrowheads="1"/>
          </p:cNvSpPr>
          <p:nvPr/>
        </p:nvSpPr>
        <p:spPr bwMode="auto">
          <a:xfrm>
            <a:off x="51054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8" name="Oval 32"/>
          <p:cNvSpPr>
            <a:spLocks noChangeArrowheads="1"/>
          </p:cNvSpPr>
          <p:nvPr/>
        </p:nvSpPr>
        <p:spPr bwMode="auto">
          <a:xfrm>
            <a:off x="5638800" y="198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9" name="Oval 33"/>
          <p:cNvSpPr>
            <a:spLocks noChangeArrowheads="1"/>
          </p:cNvSpPr>
          <p:nvPr/>
        </p:nvSpPr>
        <p:spPr bwMode="auto">
          <a:xfrm>
            <a:off x="5181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0" name="Oval 34"/>
          <p:cNvSpPr>
            <a:spLocks noChangeArrowheads="1"/>
          </p:cNvSpPr>
          <p:nvPr/>
        </p:nvSpPr>
        <p:spPr bwMode="auto">
          <a:xfrm>
            <a:off x="5921375"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1" name="Oval 35"/>
          <p:cNvSpPr>
            <a:spLocks noChangeArrowheads="1"/>
          </p:cNvSpPr>
          <p:nvPr/>
        </p:nvSpPr>
        <p:spPr bwMode="auto">
          <a:xfrm>
            <a:off x="5921375" y="1371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2" name="Oval 36"/>
          <p:cNvSpPr>
            <a:spLocks noChangeArrowheads="1"/>
          </p:cNvSpPr>
          <p:nvPr/>
        </p:nvSpPr>
        <p:spPr bwMode="auto">
          <a:xfrm>
            <a:off x="6172200" y="2133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3" name="Oval 37"/>
          <p:cNvSpPr>
            <a:spLocks noChangeArrowheads="1"/>
          </p:cNvSpPr>
          <p:nvPr/>
        </p:nvSpPr>
        <p:spPr bwMode="auto">
          <a:xfrm>
            <a:off x="6259513" y="26765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4" name="Oval 38"/>
          <p:cNvSpPr>
            <a:spLocks noChangeArrowheads="1"/>
          </p:cNvSpPr>
          <p:nvPr/>
        </p:nvSpPr>
        <p:spPr bwMode="auto">
          <a:xfrm>
            <a:off x="62484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5" name="Oval 39"/>
          <p:cNvSpPr>
            <a:spLocks noChangeArrowheads="1"/>
          </p:cNvSpPr>
          <p:nvPr/>
        </p:nvSpPr>
        <p:spPr bwMode="auto">
          <a:xfrm>
            <a:off x="66294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6" name="Oval 40"/>
          <p:cNvSpPr>
            <a:spLocks noChangeArrowheads="1"/>
          </p:cNvSpPr>
          <p:nvPr/>
        </p:nvSpPr>
        <p:spPr bwMode="auto">
          <a:xfrm>
            <a:off x="66294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7" name="Oval 41"/>
          <p:cNvSpPr>
            <a:spLocks noChangeArrowheads="1"/>
          </p:cNvSpPr>
          <p:nvPr/>
        </p:nvSpPr>
        <p:spPr bwMode="auto">
          <a:xfrm>
            <a:off x="6553200" y="2057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8" name="Oval 42"/>
          <p:cNvSpPr>
            <a:spLocks noChangeArrowheads="1"/>
          </p:cNvSpPr>
          <p:nvPr/>
        </p:nvSpPr>
        <p:spPr bwMode="auto">
          <a:xfrm>
            <a:off x="63246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9" name="Oval 43"/>
          <p:cNvSpPr>
            <a:spLocks noChangeArrowheads="1"/>
          </p:cNvSpPr>
          <p:nvPr/>
        </p:nvSpPr>
        <p:spPr bwMode="auto">
          <a:xfrm>
            <a:off x="6934200" y="1295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0" name="Oval 44"/>
          <p:cNvSpPr>
            <a:spLocks noChangeArrowheads="1"/>
          </p:cNvSpPr>
          <p:nvPr/>
        </p:nvSpPr>
        <p:spPr bwMode="auto">
          <a:xfrm>
            <a:off x="7010400" y="1752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1" name="Oval 45"/>
          <p:cNvSpPr>
            <a:spLocks noChangeArrowheads="1"/>
          </p:cNvSpPr>
          <p:nvPr/>
        </p:nvSpPr>
        <p:spPr bwMode="auto">
          <a:xfrm>
            <a:off x="7315200" y="2362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2" name="Oval 46"/>
          <p:cNvSpPr>
            <a:spLocks noChangeArrowheads="1"/>
          </p:cNvSpPr>
          <p:nvPr/>
        </p:nvSpPr>
        <p:spPr bwMode="auto">
          <a:xfrm>
            <a:off x="6705600" y="3352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3" name="Oval 47"/>
          <p:cNvSpPr>
            <a:spLocks noChangeArrowheads="1"/>
          </p:cNvSpPr>
          <p:nvPr/>
        </p:nvSpPr>
        <p:spPr bwMode="auto">
          <a:xfrm>
            <a:off x="71628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4" name="Oval 48"/>
          <p:cNvSpPr>
            <a:spLocks noChangeArrowheads="1"/>
          </p:cNvSpPr>
          <p:nvPr/>
        </p:nvSpPr>
        <p:spPr bwMode="auto">
          <a:xfrm>
            <a:off x="7924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5" name="Oval 49"/>
          <p:cNvSpPr>
            <a:spLocks noChangeArrowheads="1"/>
          </p:cNvSpPr>
          <p:nvPr/>
        </p:nvSpPr>
        <p:spPr bwMode="auto">
          <a:xfrm>
            <a:off x="6934200" y="3886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6" name="Oval 50"/>
          <p:cNvSpPr>
            <a:spLocks noChangeArrowheads="1"/>
          </p:cNvSpPr>
          <p:nvPr/>
        </p:nvSpPr>
        <p:spPr bwMode="auto">
          <a:xfrm>
            <a:off x="7478713" y="343058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7" name="Oval 51"/>
          <p:cNvSpPr>
            <a:spLocks noChangeArrowheads="1"/>
          </p:cNvSpPr>
          <p:nvPr/>
        </p:nvSpPr>
        <p:spPr bwMode="auto">
          <a:xfrm>
            <a:off x="64770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8" name="Oval 52"/>
          <p:cNvSpPr>
            <a:spLocks noChangeArrowheads="1"/>
          </p:cNvSpPr>
          <p:nvPr/>
        </p:nvSpPr>
        <p:spPr bwMode="auto">
          <a:xfrm>
            <a:off x="7543800" y="4343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9" name="Oval 53"/>
          <p:cNvSpPr>
            <a:spLocks noChangeArrowheads="1"/>
          </p:cNvSpPr>
          <p:nvPr/>
        </p:nvSpPr>
        <p:spPr bwMode="auto">
          <a:xfrm>
            <a:off x="69342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0" name="Oval 54"/>
          <p:cNvSpPr>
            <a:spLocks noChangeArrowheads="1"/>
          </p:cNvSpPr>
          <p:nvPr/>
        </p:nvSpPr>
        <p:spPr bwMode="auto">
          <a:xfrm>
            <a:off x="60960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1" name="Oval 55"/>
          <p:cNvSpPr>
            <a:spLocks noChangeArrowheads="1"/>
          </p:cNvSpPr>
          <p:nvPr/>
        </p:nvSpPr>
        <p:spPr bwMode="auto">
          <a:xfrm>
            <a:off x="5638800" y="4495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2" name="Oval 56"/>
          <p:cNvSpPr>
            <a:spLocks noChangeArrowheads="1"/>
          </p:cNvSpPr>
          <p:nvPr/>
        </p:nvSpPr>
        <p:spPr bwMode="auto">
          <a:xfrm>
            <a:off x="60198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3" name="Oval 57"/>
          <p:cNvSpPr>
            <a:spLocks noChangeArrowheads="1"/>
          </p:cNvSpPr>
          <p:nvPr/>
        </p:nvSpPr>
        <p:spPr bwMode="auto">
          <a:xfrm>
            <a:off x="6477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4" name="Oval 58"/>
          <p:cNvSpPr>
            <a:spLocks noChangeArrowheads="1"/>
          </p:cNvSpPr>
          <p:nvPr/>
        </p:nvSpPr>
        <p:spPr bwMode="auto">
          <a:xfrm>
            <a:off x="58674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5" name="Oval 59"/>
          <p:cNvSpPr>
            <a:spLocks noChangeArrowheads="1"/>
          </p:cNvSpPr>
          <p:nvPr/>
        </p:nvSpPr>
        <p:spPr bwMode="auto">
          <a:xfrm>
            <a:off x="54102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6" name="Oval 60"/>
          <p:cNvSpPr>
            <a:spLocks noChangeArrowheads="1"/>
          </p:cNvSpPr>
          <p:nvPr/>
        </p:nvSpPr>
        <p:spPr bwMode="auto">
          <a:xfrm>
            <a:off x="51054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7" name="Oval 61"/>
          <p:cNvSpPr>
            <a:spLocks noChangeArrowheads="1"/>
          </p:cNvSpPr>
          <p:nvPr/>
        </p:nvSpPr>
        <p:spPr bwMode="auto">
          <a:xfrm>
            <a:off x="44958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8" name="Oval 62"/>
          <p:cNvSpPr>
            <a:spLocks noChangeArrowheads="1"/>
          </p:cNvSpPr>
          <p:nvPr/>
        </p:nvSpPr>
        <p:spPr bwMode="auto">
          <a:xfrm>
            <a:off x="4724400" y="4953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9" name="Oval 63"/>
          <p:cNvSpPr>
            <a:spLocks noChangeArrowheads="1"/>
          </p:cNvSpPr>
          <p:nvPr/>
        </p:nvSpPr>
        <p:spPr bwMode="auto">
          <a:xfrm>
            <a:off x="4953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0" name="Oval 64"/>
          <p:cNvSpPr>
            <a:spLocks noChangeArrowheads="1"/>
          </p:cNvSpPr>
          <p:nvPr/>
        </p:nvSpPr>
        <p:spPr bwMode="auto">
          <a:xfrm>
            <a:off x="41148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1" name="Oval 65"/>
          <p:cNvSpPr>
            <a:spLocks noChangeArrowheads="1"/>
          </p:cNvSpPr>
          <p:nvPr/>
        </p:nvSpPr>
        <p:spPr bwMode="auto">
          <a:xfrm>
            <a:off x="40386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2" name="Oval 66"/>
          <p:cNvSpPr>
            <a:spLocks noChangeArrowheads="1"/>
          </p:cNvSpPr>
          <p:nvPr/>
        </p:nvSpPr>
        <p:spPr bwMode="auto">
          <a:xfrm>
            <a:off x="35052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3" name="Oval 67"/>
          <p:cNvSpPr>
            <a:spLocks noChangeArrowheads="1"/>
          </p:cNvSpPr>
          <p:nvPr/>
        </p:nvSpPr>
        <p:spPr bwMode="auto">
          <a:xfrm>
            <a:off x="40386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4" name="Oval 68"/>
          <p:cNvSpPr>
            <a:spLocks noChangeArrowheads="1"/>
          </p:cNvSpPr>
          <p:nvPr/>
        </p:nvSpPr>
        <p:spPr bwMode="auto">
          <a:xfrm>
            <a:off x="42672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5" name="Oval 69"/>
          <p:cNvSpPr>
            <a:spLocks noChangeArrowheads="1"/>
          </p:cNvSpPr>
          <p:nvPr/>
        </p:nvSpPr>
        <p:spPr bwMode="auto">
          <a:xfrm>
            <a:off x="3733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6" name="Oval 70"/>
          <p:cNvSpPr>
            <a:spLocks noChangeArrowheads="1"/>
          </p:cNvSpPr>
          <p:nvPr/>
        </p:nvSpPr>
        <p:spPr bwMode="auto">
          <a:xfrm>
            <a:off x="42672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7" name="Oval 71"/>
          <p:cNvSpPr>
            <a:spLocks noChangeArrowheads="1"/>
          </p:cNvSpPr>
          <p:nvPr/>
        </p:nvSpPr>
        <p:spPr bwMode="auto">
          <a:xfrm>
            <a:off x="4724400"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8" name="Oval 72"/>
          <p:cNvSpPr>
            <a:spLocks noChangeArrowheads="1"/>
          </p:cNvSpPr>
          <p:nvPr/>
        </p:nvSpPr>
        <p:spPr bwMode="auto">
          <a:xfrm>
            <a:off x="4343400" y="182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9" name="Oval 73"/>
          <p:cNvSpPr>
            <a:spLocks noChangeArrowheads="1"/>
          </p:cNvSpPr>
          <p:nvPr/>
        </p:nvSpPr>
        <p:spPr bwMode="auto">
          <a:xfrm>
            <a:off x="50292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0" name="Oval 74"/>
          <p:cNvSpPr>
            <a:spLocks noChangeArrowheads="1"/>
          </p:cNvSpPr>
          <p:nvPr/>
        </p:nvSpPr>
        <p:spPr bwMode="auto">
          <a:xfrm>
            <a:off x="4191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1" name="Oval 75"/>
          <p:cNvSpPr>
            <a:spLocks noChangeArrowheads="1"/>
          </p:cNvSpPr>
          <p:nvPr/>
        </p:nvSpPr>
        <p:spPr bwMode="auto">
          <a:xfrm>
            <a:off x="37338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2" name="Oval 76"/>
          <p:cNvSpPr>
            <a:spLocks noChangeArrowheads="1"/>
          </p:cNvSpPr>
          <p:nvPr/>
        </p:nvSpPr>
        <p:spPr bwMode="auto">
          <a:xfrm>
            <a:off x="3657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3" name="Oval 77"/>
          <p:cNvSpPr>
            <a:spLocks noChangeArrowheads="1"/>
          </p:cNvSpPr>
          <p:nvPr/>
        </p:nvSpPr>
        <p:spPr bwMode="auto">
          <a:xfrm>
            <a:off x="3276600" y="2667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4" name="Oval 78"/>
          <p:cNvSpPr>
            <a:spLocks noChangeArrowheads="1"/>
          </p:cNvSpPr>
          <p:nvPr/>
        </p:nvSpPr>
        <p:spPr bwMode="auto">
          <a:xfrm>
            <a:off x="36576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5" name="Oval 79"/>
          <p:cNvSpPr>
            <a:spLocks noChangeArrowheads="1"/>
          </p:cNvSpPr>
          <p:nvPr/>
        </p:nvSpPr>
        <p:spPr bwMode="auto">
          <a:xfrm>
            <a:off x="2895600" y="3581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6" name="Oval 80"/>
          <p:cNvSpPr>
            <a:spLocks noChangeArrowheads="1"/>
          </p:cNvSpPr>
          <p:nvPr/>
        </p:nvSpPr>
        <p:spPr bwMode="auto">
          <a:xfrm>
            <a:off x="2819400" y="4419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7" name="Oval 81"/>
          <p:cNvSpPr>
            <a:spLocks noChangeArrowheads="1"/>
          </p:cNvSpPr>
          <p:nvPr/>
        </p:nvSpPr>
        <p:spPr bwMode="auto">
          <a:xfrm>
            <a:off x="3048000" y="5257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8" name="Oval 82"/>
          <p:cNvSpPr>
            <a:spLocks noChangeArrowheads="1"/>
          </p:cNvSpPr>
          <p:nvPr/>
        </p:nvSpPr>
        <p:spPr bwMode="auto">
          <a:xfrm>
            <a:off x="23622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9" name="Oval 83"/>
          <p:cNvSpPr>
            <a:spLocks noChangeArrowheads="1"/>
          </p:cNvSpPr>
          <p:nvPr/>
        </p:nvSpPr>
        <p:spPr bwMode="auto">
          <a:xfrm>
            <a:off x="1905000" y="487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0" name="Oval 84"/>
          <p:cNvSpPr>
            <a:spLocks noChangeArrowheads="1"/>
          </p:cNvSpPr>
          <p:nvPr/>
        </p:nvSpPr>
        <p:spPr bwMode="auto">
          <a:xfrm>
            <a:off x="19050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1" name="Oval 85"/>
          <p:cNvSpPr>
            <a:spLocks noChangeArrowheads="1"/>
          </p:cNvSpPr>
          <p:nvPr/>
        </p:nvSpPr>
        <p:spPr bwMode="auto">
          <a:xfrm>
            <a:off x="2514600" y="2743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2" name="Oval 86"/>
          <p:cNvSpPr>
            <a:spLocks noChangeArrowheads="1"/>
          </p:cNvSpPr>
          <p:nvPr/>
        </p:nvSpPr>
        <p:spPr bwMode="auto">
          <a:xfrm>
            <a:off x="2895600" y="1905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4" name="Oval 88"/>
          <p:cNvSpPr>
            <a:spLocks noChangeArrowheads="1"/>
          </p:cNvSpPr>
          <p:nvPr/>
        </p:nvSpPr>
        <p:spPr bwMode="auto">
          <a:xfrm>
            <a:off x="182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5" name="Oval 89"/>
          <p:cNvSpPr>
            <a:spLocks noChangeArrowheads="1"/>
          </p:cNvSpPr>
          <p:nvPr/>
        </p:nvSpPr>
        <p:spPr bwMode="auto">
          <a:xfrm>
            <a:off x="7620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6" name="Oval 90"/>
          <p:cNvSpPr>
            <a:spLocks noChangeArrowheads="1"/>
          </p:cNvSpPr>
          <p:nvPr/>
        </p:nvSpPr>
        <p:spPr bwMode="auto">
          <a:xfrm>
            <a:off x="838200" y="579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7" name="Oval 91"/>
          <p:cNvSpPr>
            <a:spLocks noChangeArrowheads="1"/>
          </p:cNvSpPr>
          <p:nvPr/>
        </p:nvSpPr>
        <p:spPr bwMode="auto">
          <a:xfrm>
            <a:off x="8382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8" name="Oval 92"/>
          <p:cNvSpPr>
            <a:spLocks noChangeArrowheads="1"/>
          </p:cNvSpPr>
          <p:nvPr/>
        </p:nvSpPr>
        <p:spPr bwMode="auto">
          <a:xfrm>
            <a:off x="990600" y="2286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9" name="Oval 93"/>
          <p:cNvSpPr>
            <a:spLocks noChangeArrowheads="1"/>
          </p:cNvSpPr>
          <p:nvPr/>
        </p:nvSpPr>
        <p:spPr bwMode="auto">
          <a:xfrm>
            <a:off x="1143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70" name="Oval 94"/>
          <p:cNvSpPr>
            <a:spLocks noChangeArrowheads="1"/>
          </p:cNvSpPr>
          <p:nvPr/>
        </p:nvSpPr>
        <p:spPr bwMode="auto">
          <a:xfrm>
            <a:off x="2590800" y="106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58272" name="Group 96"/>
          <p:cNvGrpSpPr>
            <a:grpSpLocks/>
          </p:cNvGrpSpPr>
          <p:nvPr/>
        </p:nvGrpSpPr>
        <p:grpSpPr bwMode="auto">
          <a:xfrm>
            <a:off x="2590800" y="1524000"/>
            <a:ext cx="2819400" cy="2895600"/>
            <a:chOff x="3744" y="4464"/>
            <a:chExt cx="1776" cy="1824"/>
          </a:xfrm>
        </p:grpSpPr>
        <p:sp>
          <p:nvSpPr>
            <p:cNvPr id="1458273"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58274" name="Group 98"/>
            <p:cNvGrpSpPr>
              <a:grpSpLocks/>
            </p:cNvGrpSpPr>
            <p:nvPr/>
          </p:nvGrpSpPr>
          <p:grpSpPr bwMode="auto">
            <a:xfrm>
              <a:off x="4491" y="5231"/>
              <a:ext cx="288" cy="288"/>
              <a:chOff x="4486" y="3484"/>
              <a:chExt cx="288" cy="288"/>
            </a:xfrm>
          </p:grpSpPr>
          <p:sp>
            <p:nvSpPr>
              <p:cNvPr id="1458275"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76"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8277"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1458278" name="Group 102"/>
          <p:cNvGrpSpPr>
            <a:grpSpLocks/>
          </p:cNvGrpSpPr>
          <p:nvPr/>
        </p:nvGrpSpPr>
        <p:grpSpPr bwMode="auto">
          <a:xfrm>
            <a:off x="4343400" y="2895600"/>
            <a:ext cx="457200" cy="457200"/>
            <a:chOff x="4486" y="3484"/>
            <a:chExt cx="288" cy="288"/>
          </a:xfrm>
        </p:grpSpPr>
        <p:sp>
          <p:nvSpPr>
            <p:cNvPr id="1458279" name="Oval 103"/>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80" name="Line 104"/>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8281" name="Line 105"/>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58282" name="AutoShape 106"/>
          <p:cNvSpPr>
            <a:spLocks noChangeArrowheads="1"/>
          </p:cNvSpPr>
          <p:nvPr/>
        </p:nvSpPr>
        <p:spPr bwMode="auto">
          <a:xfrm>
            <a:off x="7467600" y="914400"/>
            <a:ext cx="1447800" cy="6096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Region of</a:t>
            </a:r>
          </a:p>
          <a:p>
            <a:pPr algn="ctr" eaLnBrk="1" hangingPunct="1"/>
            <a:r>
              <a:rPr lang="en-US" sz="1600" b="0"/>
              <a:t>interest</a:t>
            </a:r>
          </a:p>
        </p:txBody>
      </p:sp>
      <p:sp>
        <p:nvSpPr>
          <p:cNvPr id="1458283" name="AutoShape 107"/>
          <p:cNvSpPr>
            <a:spLocks noChangeArrowheads="1"/>
          </p:cNvSpPr>
          <p:nvPr/>
        </p:nvSpPr>
        <p:spPr bwMode="auto">
          <a:xfrm>
            <a:off x="7467600" y="1600200"/>
            <a:ext cx="1447800" cy="6096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Center of</a:t>
            </a:r>
          </a:p>
          <a:p>
            <a:pPr algn="ctr" eaLnBrk="1" hangingPunct="1"/>
            <a:r>
              <a:rPr lang="en-US" sz="1600" b="0"/>
              <a:t>mass</a:t>
            </a:r>
          </a:p>
        </p:txBody>
      </p:sp>
      <p:sp>
        <p:nvSpPr>
          <p:cNvPr id="1458284" name="AutoShape 108"/>
          <p:cNvSpPr>
            <a:spLocks noChangeArrowheads="1"/>
          </p:cNvSpPr>
          <p:nvPr/>
        </p:nvSpPr>
        <p:spPr bwMode="auto">
          <a:xfrm>
            <a:off x="7467600" y="5410200"/>
            <a:ext cx="1447800" cy="6096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Mean Shift</a:t>
            </a:r>
          </a:p>
          <a:p>
            <a:pPr algn="ctr" eaLnBrk="1" hangingPunct="1"/>
            <a:r>
              <a:rPr lang="en-US" sz="1600" b="0"/>
              <a:t>vector</a:t>
            </a:r>
          </a:p>
        </p:txBody>
      </p:sp>
      <p:sp>
        <p:nvSpPr>
          <p:cNvPr id="1458287" name="Rectangle 111"/>
          <p:cNvSpPr>
            <a:spLocks noGrp="1" noChangeArrowheads="1"/>
          </p:cNvSpPr>
          <p:nvPr>
            <p:ph type="title"/>
          </p:nvPr>
        </p:nvSpPr>
        <p:spPr/>
        <p:txBody>
          <a:bodyPr/>
          <a:lstStyle/>
          <a:p>
            <a:r>
              <a:rPr lang="en-US"/>
              <a:t>Mean shift</a:t>
            </a:r>
          </a:p>
        </p:txBody>
      </p:sp>
      <p:sp>
        <p:nvSpPr>
          <p:cNvPr id="1458288" name="Rectangle 112"/>
          <p:cNvSpPr>
            <a:spLocks noChangeArrowheads="1"/>
          </p:cNvSpPr>
          <p:nvPr/>
        </p:nvSpPr>
        <p:spPr bwMode="auto">
          <a:xfrm>
            <a:off x="120650" y="6524625"/>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t>Slide by Y. Ukrainitz &amp; B. Sarel</a:t>
            </a:r>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36</a:t>
            </a:fld>
            <a:endParaRPr kumimoji="0" lang="en-US"/>
          </a:p>
        </p:txBody>
      </p:sp>
      <p:sp>
        <p:nvSpPr>
          <p:cNvPr id="110" name="Oval 87"/>
          <p:cNvSpPr>
            <a:spLocks noChangeArrowheads="1"/>
          </p:cNvSpPr>
          <p:nvPr/>
        </p:nvSpPr>
        <p:spPr bwMode="auto">
          <a:xfrm>
            <a:off x="1981200" y="1905000"/>
            <a:ext cx="304800" cy="3048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609932282"/>
      </p:ext>
    </p:extLst>
  </p:cSld>
  <p:clrMapOvr>
    <a:masterClrMapping/>
  </p:clrMapOvr>
  <p:transition advTm="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0.00417 -2.61624E-6 L 0.0625 0.02221 " pathEditMode="relative" rAng="0" ptsTypes="AA">
                                      <p:cBhvr>
                                        <p:cTn id="6" dur="2000" fill="hold"/>
                                        <p:tgtEl>
                                          <p:spTgt spid="1458272"/>
                                        </p:tgtEl>
                                        <p:attrNameLst>
                                          <p:attrName>ppt_x</p:attrName>
                                          <p:attrName>ppt_y</p:attrName>
                                        </p:attrNameLst>
                                      </p:cBhvr>
                                      <p:rCtr x="2917" y="1110"/>
                                    </p:animMotion>
                                  </p:childTnLst>
                                </p:cTn>
                              </p:par>
                            </p:childTnLst>
                          </p:cTn>
                        </p:par>
                        <p:par>
                          <p:cTn id="7" fill="hold" nodeType="afterGroup">
                            <p:stCondLst>
                              <p:cond delay="2000"/>
                            </p:stCondLst>
                            <p:childTnLst>
                              <p:par>
                                <p:cTn id="8" presetID="1" presetClass="exit" presetSubtype="0" fill="hold" nodeType="afterEffect">
                                  <p:stCondLst>
                                    <p:cond delay="0"/>
                                  </p:stCondLst>
                                  <p:childTnLst>
                                    <p:set>
                                      <p:cBhvr>
                                        <p:cTn id="9" dur="1" fill="hold">
                                          <p:stCondLst>
                                            <p:cond delay="0"/>
                                          </p:stCondLst>
                                        </p:cTn>
                                        <p:tgtEl>
                                          <p:spTgt spid="14582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227" name="Oval 3"/>
          <p:cNvSpPr>
            <a:spLocks noChangeArrowheads="1"/>
          </p:cNvSpPr>
          <p:nvPr/>
        </p:nvSpPr>
        <p:spPr bwMode="auto">
          <a:xfrm>
            <a:off x="55626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28" name="Oval 4"/>
          <p:cNvSpPr>
            <a:spLocks noChangeArrowheads="1"/>
          </p:cNvSpPr>
          <p:nvPr/>
        </p:nvSpPr>
        <p:spPr bwMode="auto">
          <a:xfrm>
            <a:off x="5768975"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29" name="Oval 5"/>
          <p:cNvSpPr>
            <a:spLocks noChangeArrowheads="1"/>
          </p:cNvSpPr>
          <p:nvPr/>
        </p:nvSpPr>
        <p:spPr bwMode="auto">
          <a:xfrm>
            <a:off x="5692775" y="3276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0" name="Oval 6"/>
          <p:cNvSpPr>
            <a:spLocks noChangeArrowheads="1"/>
          </p:cNvSpPr>
          <p:nvPr/>
        </p:nvSpPr>
        <p:spPr bwMode="auto">
          <a:xfrm>
            <a:off x="5440363" y="32210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1" name="Oval 7"/>
          <p:cNvSpPr>
            <a:spLocks noChangeArrowheads="1"/>
          </p:cNvSpPr>
          <p:nvPr/>
        </p:nvSpPr>
        <p:spPr bwMode="auto">
          <a:xfrm>
            <a:off x="5681663"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2" name="Oval 8"/>
          <p:cNvSpPr>
            <a:spLocks noChangeArrowheads="1"/>
          </p:cNvSpPr>
          <p:nvPr/>
        </p:nvSpPr>
        <p:spPr bwMode="auto">
          <a:xfrm>
            <a:off x="5454650"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3" name="Oval 9"/>
          <p:cNvSpPr>
            <a:spLocks noChangeArrowheads="1"/>
          </p:cNvSpPr>
          <p:nvPr/>
        </p:nvSpPr>
        <p:spPr bwMode="auto">
          <a:xfrm>
            <a:off x="5932488" y="36147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4" name="Oval 10"/>
          <p:cNvSpPr>
            <a:spLocks noChangeArrowheads="1"/>
          </p:cNvSpPr>
          <p:nvPr/>
        </p:nvSpPr>
        <p:spPr bwMode="auto">
          <a:xfrm>
            <a:off x="5322888"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5" name="Oval 11"/>
          <p:cNvSpPr>
            <a:spLocks noChangeArrowheads="1"/>
          </p:cNvSpPr>
          <p:nvPr/>
        </p:nvSpPr>
        <p:spPr bwMode="auto">
          <a:xfrm>
            <a:off x="6062663"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6" name="Oval 12"/>
          <p:cNvSpPr>
            <a:spLocks noChangeArrowheads="1"/>
          </p:cNvSpPr>
          <p:nvPr/>
        </p:nvSpPr>
        <p:spPr bwMode="auto">
          <a:xfrm>
            <a:off x="5921375" y="314325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7" name="Oval 13"/>
          <p:cNvSpPr>
            <a:spLocks noChangeArrowheads="1"/>
          </p:cNvSpPr>
          <p:nvPr/>
        </p:nvSpPr>
        <p:spPr bwMode="auto">
          <a:xfrm>
            <a:off x="563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8" name="Oval 14"/>
          <p:cNvSpPr>
            <a:spLocks noChangeArrowheads="1"/>
          </p:cNvSpPr>
          <p:nvPr/>
        </p:nvSpPr>
        <p:spPr bwMode="auto">
          <a:xfrm>
            <a:off x="5791200" y="3810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9" name="Oval 15"/>
          <p:cNvSpPr>
            <a:spLocks noChangeArrowheads="1"/>
          </p:cNvSpPr>
          <p:nvPr/>
        </p:nvSpPr>
        <p:spPr bwMode="auto">
          <a:xfrm>
            <a:off x="5486400" y="38306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0" name="Oval 16"/>
          <p:cNvSpPr>
            <a:spLocks noChangeArrowheads="1"/>
          </p:cNvSpPr>
          <p:nvPr/>
        </p:nvSpPr>
        <p:spPr bwMode="auto">
          <a:xfrm>
            <a:off x="5181600" y="36798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1" name="Oval 17"/>
          <p:cNvSpPr>
            <a:spLocks noChangeArrowheads="1"/>
          </p:cNvSpPr>
          <p:nvPr/>
        </p:nvSpPr>
        <p:spPr bwMode="auto">
          <a:xfrm>
            <a:off x="49530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2" name="Oval 18"/>
          <p:cNvSpPr>
            <a:spLocks noChangeArrowheads="1"/>
          </p:cNvSpPr>
          <p:nvPr/>
        </p:nvSpPr>
        <p:spPr bwMode="auto">
          <a:xfrm>
            <a:off x="5181600" y="3200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3" name="Oval 19"/>
          <p:cNvSpPr>
            <a:spLocks noChangeArrowheads="1"/>
          </p:cNvSpPr>
          <p:nvPr/>
        </p:nvSpPr>
        <p:spPr bwMode="auto">
          <a:xfrm>
            <a:off x="62484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4" name="Oval 20"/>
          <p:cNvSpPr>
            <a:spLocks noChangeArrowheads="1"/>
          </p:cNvSpPr>
          <p:nvPr/>
        </p:nvSpPr>
        <p:spPr bwMode="auto">
          <a:xfrm>
            <a:off x="6172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5" name="Oval 21"/>
          <p:cNvSpPr>
            <a:spLocks noChangeArrowheads="1"/>
          </p:cNvSpPr>
          <p:nvPr/>
        </p:nvSpPr>
        <p:spPr bwMode="auto">
          <a:xfrm>
            <a:off x="5888038" y="409416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6" name="Oval 22"/>
          <p:cNvSpPr>
            <a:spLocks noChangeArrowheads="1"/>
          </p:cNvSpPr>
          <p:nvPr/>
        </p:nvSpPr>
        <p:spPr bwMode="auto">
          <a:xfrm>
            <a:off x="5486400" y="4114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7" name="Oval 23"/>
          <p:cNvSpPr>
            <a:spLocks noChangeArrowheads="1"/>
          </p:cNvSpPr>
          <p:nvPr/>
        </p:nvSpPr>
        <p:spPr bwMode="auto">
          <a:xfrm>
            <a:off x="5029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8" name="Oval 24"/>
          <p:cNvSpPr>
            <a:spLocks noChangeArrowheads="1"/>
          </p:cNvSpPr>
          <p:nvPr/>
        </p:nvSpPr>
        <p:spPr bwMode="auto">
          <a:xfrm>
            <a:off x="46482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9" name="Oval 25"/>
          <p:cNvSpPr>
            <a:spLocks noChangeArrowheads="1"/>
          </p:cNvSpPr>
          <p:nvPr/>
        </p:nvSpPr>
        <p:spPr bwMode="auto">
          <a:xfrm>
            <a:off x="45720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0" name="Oval 26"/>
          <p:cNvSpPr>
            <a:spLocks noChangeArrowheads="1"/>
          </p:cNvSpPr>
          <p:nvPr/>
        </p:nvSpPr>
        <p:spPr bwMode="auto">
          <a:xfrm>
            <a:off x="49530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1" name="Oval 27"/>
          <p:cNvSpPr>
            <a:spLocks noChangeArrowheads="1"/>
          </p:cNvSpPr>
          <p:nvPr/>
        </p:nvSpPr>
        <p:spPr bwMode="auto">
          <a:xfrm>
            <a:off x="53340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2" name="Oval 28"/>
          <p:cNvSpPr>
            <a:spLocks noChangeArrowheads="1"/>
          </p:cNvSpPr>
          <p:nvPr/>
        </p:nvSpPr>
        <p:spPr bwMode="auto">
          <a:xfrm>
            <a:off x="5921375"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3" name="Oval 29"/>
          <p:cNvSpPr>
            <a:spLocks noChangeArrowheads="1"/>
          </p:cNvSpPr>
          <p:nvPr/>
        </p:nvSpPr>
        <p:spPr bwMode="auto">
          <a:xfrm>
            <a:off x="56388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4" name="Oval 30"/>
          <p:cNvSpPr>
            <a:spLocks noChangeArrowheads="1"/>
          </p:cNvSpPr>
          <p:nvPr/>
        </p:nvSpPr>
        <p:spPr bwMode="auto">
          <a:xfrm>
            <a:off x="47244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5" name="Oval 31"/>
          <p:cNvSpPr>
            <a:spLocks noChangeArrowheads="1"/>
          </p:cNvSpPr>
          <p:nvPr/>
        </p:nvSpPr>
        <p:spPr bwMode="auto">
          <a:xfrm>
            <a:off x="51054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6" name="Oval 32"/>
          <p:cNvSpPr>
            <a:spLocks noChangeArrowheads="1"/>
          </p:cNvSpPr>
          <p:nvPr/>
        </p:nvSpPr>
        <p:spPr bwMode="auto">
          <a:xfrm>
            <a:off x="5638800" y="198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7" name="Oval 33"/>
          <p:cNvSpPr>
            <a:spLocks noChangeArrowheads="1"/>
          </p:cNvSpPr>
          <p:nvPr/>
        </p:nvSpPr>
        <p:spPr bwMode="auto">
          <a:xfrm>
            <a:off x="5181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8" name="Oval 34"/>
          <p:cNvSpPr>
            <a:spLocks noChangeArrowheads="1"/>
          </p:cNvSpPr>
          <p:nvPr/>
        </p:nvSpPr>
        <p:spPr bwMode="auto">
          <a:xfrm>
            <a:off x="5921375"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9" name="Oval 35"/>
          <p:cNvSpPr>
            <a:spLocks noChangeArrowheads="1"/>
          </p:cNvSpPr>
          <p:nvPr/>
        </p:nvSpPr>
        <p:spPr bwMode="auto">
          <a:xfrm>
            <a:off x="5921375" y="1371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0" name="Oval 36"/>
          <p:cNvSpPr>
            <a:spLocks noChangeArrowheads="1"/>
          </p:cNvSpPr>
          <p:nvPr/>
        </p:nvSpPr>
        <p:spPr bwMode="auto">
          <a:xfrm>
            <a:off x="6172200" y="2133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1" name="Oval 37"/>
          <p:cNvSpPr>
            <a:spLocks noChangeArrowheads="1"/>
          </p:cNvSpPr>
          <p:nvPr/>
        </p:nvSpPr>
        <p:spPr bwMode="auto">
          <a:xfrm>
            <a:off x="6259513" y="26765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2" name="Oval 38"/>
          <p:cNvSpPr>
            <a:spLocks noChangeArrowheads="1"/>
          </p:cNvSpPr>
          <p:nvPr/>
        </p:nvSpPr>
        <p:spPr bwMode="auto">
          <a:xfrm>
            <a:off x="62484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3" name="Oval 39"/>
          <p:cNvSpPr>
            <a:spLocks noChangeArrowheads="1"/>
          </p:cNvSpPr>
          <p:nvPr/>
        </p:nvSpPr>
        <p:spPr bwMode="auto">
          <a:xfrm>
            <a:off x="66294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4" name="Oval 40"/>
          <p:cNvSpPr>
            <a:spLocks noChangeArrowheads="1"/>
          </p:cNvSpPr>
          <p:nvPr/>
        </p:nvSpPr>
        <p:spPr bwMode="auto">
          <a:xfrm>
            <a:off x="66294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5" name="Oval 41"/>
          <p:cNvSpPr>
            <a:spLocks noChangeArrowheads="1"/>
          </p:cNvSpPr>
          <p:nvPr/>
        </p:nvSpPr>
        <p:spPr bwMode="auto">
          <a:xfrm>
            <a:off x="6553200" y="2057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6" name="Oval 42"/>
          <p:cNvSpPr>
            <a:spLocks noChangeArrowheads="1"/>
          </p:cNvSpPr>
          <p:nvPr/>
        </p:nvSpPr>
        <p:spPr bwMode="auto">
          <a:xfrm>
            <a:off x="63246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7" name="Oval 43"/>
          <p:cNvSpPr>
            <a:spLocks noChangeArrowheads="1"/>
          </p:cNvSpPr>
          <p:nvPr/>
        </p:nvSpPr>
        <p:spPr bwMode="auto">
          <a:xfrm>
            <a:off x="6934200" y="1295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8" name="Oval 44"/>
          <p:cNvSpPr>
            <a:spLocks noChangeArrowheads="1"/>
          </p:cNvSpPr>
          <p:nvPr/>
        </p:nvSpPr>
        <p:spPr bwMode="auto">
          <a:xfrm>
            <a:off x="7010400" y="1752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9" name="Oval 45"/>
          <p:cNvSpPr>
            <a:spLocks noChangeArrowheads="1"/>
          </p:cNvSpPr>
          <p:nvPr/>
        </p:nvSpPr>
        <p:spPr bwMode="auto">
          <a:xfrm>
            <a:off x="7315200" y="2362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0" name="Oval 46"/>
          <p:cNvSpPr>
            <a:spLocks noChangeArrowheads="1"/>
          </p:cNvSpPr>
          <p:nvPr/>
        </p:nvSpPr>
        <p:spPr bwMode="auto">
          <a:xfrm>
            <a:off x="6705600" y="3352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1" name="Oval 47"/>
          <p:cNvSpPr>
            <a:spLocks noChangeArrowheads="1"/>
          </p:cNvSpPr>
          <p:nvPr/>
        </p:nvSpPr>
        <p:spPr bwMode="auto">
          <a:xfrm>
            <a:off x="71628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2" name="Oval 48"/>
          <p:cNvSpPr>
            <a:spLocks noChangeArrowheads="1"/>
          </p:cNvSpPr>
          <p:nvPr/>
        </p:nvSpPr>
        <p:spPr bwMode="auto">
          <a:xfrm>
            <a:off x="7924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3" name="Oval 49"/>
          <p:cNvSpPr>
            <a:spLocks noChangeArrowheads="1"/>
          </p:cNvSpPr>
          <p:nvPr/>
        </p:nvSpPr>
        <p:spPr bwMode="auto">
          <a:xfrm>
            <a:off x="6934200" y="3886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4" name="Oval 50"/>
          <p:cNvSpPr>
            <a:spLocks noChangeArrowheads="1"/>
          </p:cNvSpPr>
          <p:nvPr/>
        </p:nvSpPr>
        <p:spPr bwMode="auto">
          <a:xfrm>
            <a:off x="7478713" y="343058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5" name="Oval 51"/>
          <p:cNvSpPr>
            <a:spLocks noChangeArrowheads="1"/>
          </p:cNvSpPr>
          <p:nvPr/>
        </p:nvSpPr>
        <p:spPr bwMode="auto">
          <a:xfrm>
            <a:off x="64770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6" name="Oval 52"/>
          <p:cNvSpPr>
            <a:spLocks noChangeArrowheads="1"/>
          </p:cNvSpPr>
          <p:nvPr/>
        </p:nvSpPr>
        <p:spPr bwMode="auto">
          <a:xfrm>
            <a:off x="7543800" y="4343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7" name="Oval 53"/>
          <p:cNvSpPr>
            <a:spLocks noChangeArrowheads="1"/>
          </p:cNvSpPr>
          <p:nvPr/>
        </p:nvSpPr>
        <p:spPr bwMode="auto">
          <a:xfrm>
            <a:off x="69342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8" name="Oval 54"/>
          <p:cNvSpPr>
            <a:spLocks noChangeArrowheads="1"/>
          </p:cNvSpPr>
          <p:nvPr/>
        </p:nvSpPr>
        <p:spPr bwMode="auto">
          <a:xfrm>
            <a:off x="60960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9" name="Oval 55"/>
          <p:cNvSpPr>
            <a:spLocks noChangeArrowheads="1"/>
          </p:cNvSpPr>
          <p:nvPr/>
        </p:nvSpPr>
        <p:spPr bwMode="auto">
          <a:xfrm>
            <a:off x="5638800" y="4495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0" name="Oval 56"/>
          <p:cNvSpPr>
            <a:spLocks noChangeArrowheads="1"/>
          </p:cNvSpPr>
          <p:nvPr/>
        </p:nvSpPr>
        <p:spPr bwMode="auto">
          <a:xfrm>
            <a:off x="60198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1" name="Oval 57"/>
          <p:cNvSpPr>
            <a:spLocks noChangeArrowheads="1"/>
          </p:cNvSpPr>
          <p:nvPr/>
        </p:nvSpPr>
        <p:spPr bwMode="auto">
          <a:xfrm>
            <a:off x="6477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2" name="Oval 58"/>
          <p:cNvSpPr>
            <a:spLocks noChangeArrowheads="1"/>
          </p:cNvSpPr>
          <p:nvPr/>
        </p:nvSpPr>
        <p:spPr bwMode="auto">
          <a:xfrm>
            <a:off x="58674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3" name="Oval 59"/>
          <p:cNvSpPr>
            <a:spLocks noChangeArrowheads="1"/>
          </p:cNvSpPr>
          <p:nvPr/>
        </p:nvSpPr>
        <p:spPr bwMode="auto">
          <a:xfrm>
            <a:off x="54102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4" name="Oval 60"/>
          <p:cNvSpPr>
            <a:spLocks noChangeArrowheads="1"/>
          </p:cNvSpPr>
          <p:nvPr/>
        </p:nvSpPr>
        <p:spPr bwMode="auto">
          <a:xfrm>
            <a:off x="51054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5" name="Oval 61"/>
          <p:cNvSpPr>
            <a:spLocks noChangeArrowheads="1"/>
          </p:cNvSpPr>
          <p:nvPr/>
        </p:nvSpPr>
        <p:spPr bwMode="auto">
          <a:xfrm>
            <a:off x="44958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6" name="Oval 62"/>
          <p:cNvSpPr>
            <a:spLocks noChangeArrowheads="1"/>
          </p:cNvSpPr>
          <p:nvPr/>
        </p:nvSpPr>
        <p:spPr bwMode="auto">
          <a:xfrm>
            <a:off x="4724400" y="4953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7" name="Oval 63"/>
          <p:cNvSpPr>
            <a:spLocks noChangeArrowheads="1"/>
          </p:cNvSpPr>
          <p:nvPr/>
        </p:nvSpPr>
        <p:spPr bwMode="auto">
          <a:xfrm>
            <a:off x="4953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8" name="Oval 64"/>
          <p:cNvSpPr>
            <a:spLocks noChangeArrowheads="1"/>
          </p:cNvSpPr>
          <p:nvPr/>
        </p:nvSpPr>
        <p:spPr bwMode="auto">
          <a:xfrm>
            <a:off x="41148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9" name="Oval 65"/>
          <p:cNvSpPr>
            <a:spLocks noChangeArrowheads="1"/>
          </p:cNvSpPr>
          <p:nvPr/>
        </p:nvSpPr>
        <p:spPr bwMode="auto">
          <a:xfrm>
            <a:off x="40386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0" name="Oval 66"/>
          <p:cNvSpPr>
            <a:spLocks noChangeArrowheads="1"/>
          </p:cNvSpPr>
          <p:nvPr/>
        </p:nvSpPr>
        <p:spPr bwMode="auto">
          <a:xfrm>
            <a:off x="35052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1" name="Oval 67"/>
          <p:cNvSpPr>
            <a:spLocks noChangeArrowheads="1"/>
          </p:cNvSpPr>
          <p:nvPr/>
        </p:nvSpPr>
        <p:spPr bwMode="auto">
          <a:xfrm>
            <a:off x="40386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2" name="Oval 68"/>
          <p:cNvSpPr>
            <a:spLocks noChangeArrowheads="1"/>
          </p:cNvSpPr>
          <p:nvPr/>
        </p:nvSpPr>
        <p:spPr bwMode="auto">
          <a:xfrm>
            <a:off x="42672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3" name="Oval 69"/>
          <p:cNvSpPr>
            <a:spLocks noChangeArrowheads="1"/>
          </p:cNvSpPr>
          <p:nvPr/>
        </p:nvSpPr>
        <p:spPr bwMode="auto">
          <a:xfrm>
            <a:off x="3733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4" name="Oval 70"/>
          <p:cNvSpPr>
            <a:spLocks noChangeArrowheads="1"/>
          </p:cNvSpPr>
          <p:nvPr/>
        </p:nvSpPr>
        <p:spPr bwMode="auto">
          <a:xfrm>
            <a:off x="42672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5" name="Oval 71"/>
          <p:cNvSpPr>
            <a:spLocks noChangeArrowheads="1"/>
          </p:cNvSpPr>
          <p:nvPr/>
        </p:nvSpPr>
        <p:spPr bwMode="auto">
          <a:xfrm>
            <a:off x="4724400"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6" name="Oval 72"/>
          <p:cNvSpPr>
            <a:spLocks noChangeArrowheads="1"/>
          </p:cNvSpPr>
          <p:nvPr/>
        </p:nvSpPr>
        <p:spPr bwMode="auto">
          <a:xfrm>
            <a:off x="4343400" y="182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7" name="Oval 73"/>
          <p:cNvSpPr>
            <a:spLocks noChangeArrowheads="1"/>
          </p:cNvSpPr>
          <p:nvPr/>
        </p:nvSpPr>
        <p:spPr bwMode="auto">
          <a:xfrm>
            <a:off x="50292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8" name="Oval 74"/>
          <p:cNvSpPr>
            <a:spLocks noChangeArrowheads="1"/>
          </p:cNvSpPr>
          <p:nvPr/>
        </p:nvSpPr>
        <p:spPr bwMode="auto">
          <a:xfrm>
            <a:off x="4191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9" name="Oval 75"/>
          <p:cNvSpPr>
            <a:spLocks noChangeArrowheads="1"/>
          </p:cNvSpPr>
          <p:nvPr/>
        </p:nvSpPr>
        <p:spPr bwMode="auto">
          <a:xfrm>
            <a:off x="37338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0" name="Oval 76"/>
          <p:cNvSpPr>
            <a:spLocks noChangeArrowheads="1"/>
          </p:cNvSpPr>
          <p:nvPr/>
        </p:nvSpPr>
        <p:spPr bwMode="auto">
          <a:xfrm>
            <a:off x="3657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1" name="Oval 77"/>
          <p:cNvSpPr>
            <a:spLocks noChangeArrowheads="1"/>
          </p:cNvSpPr>
          <p:nvPr/>
        </p:nvSpPr>
        <p:spPr bwMode="auto">
          <a:xfrm>
            <a:off x="3276600" y="2667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2" name="Oval 78"/>
          <p:cNvSpPr>
            <a:spLocks noChangeArrowheads="1"/>
          </p:cNvSpPr>
          <p:nvPr/>
        </p:nvSpPr>
        <p:spPr bwMode="auto">
          <a:xfrm>
            <a:off x="36576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3" name="Oval 79"/>
          <p:cNvSpPr>
            <a:spLocks noChangeArrowheads="1"/>
          </p:cNvSpPr>
          <p:nvPr/>
        </p:nvSpPr>
        <p:spPr bwMode="auto">
          <a:xfrm>
            <a:off x="2895600" y="3581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4" name="Oval 80"/>
          <p:cNvSpPr>
            <a:spLocks noChangeArrowheads="1"/>
          </p:cNvSpPr>
          <p:nvPr/>
        </p:nvSpPr>
        <p:spPr bwMode="auto">
          <a:xfrm>
            <a:off x="2819400" y="4419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5" name="Oval 81"/>
          <p:cNvSpPr>
            <a:spLocks noChangeArrowheads="1"/>
          </p:cNvSpPr>
          <p:nvPr/>
        </p:nvSpPr>
        <p:spPr bwMode="auto">
          <a:xfrm>
            <a:off x="3048000" y="5257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6" name="Oval 82"/>
          <p:cNvSpPr>
            <a:spLocks noChangeArrowheads="1"/>
          </p:cNvSpPr>
          <p:nvPr/>
        </p:nvSpPr>
        <p:spPr bwMode="auto">
          <a:xfrm>
            <a:off x="23622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7" name="Oval 83"/>
          <p:cNvSpPr>
            <a:spLocks noChangeArrowheads="1"/>
          </p:cNvSpPr>
          <p:nvPr/>
        </p:nvSpPr>
        <p:spPr bwMode="auto">
          <a:xfrm>
            <a:off x="1905000" y="487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8" name="Oval 84"/>
          <p:cNvSpPr>
            <a:spLocks noChangeArrowheads="1"/>
          </p:cNvSpPr>
          <p:nvPr/>
        </p:nvSpPr>
        <p:spPr bwMode="auto">
          <a:xfrm>
            <a:off x="19050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9" name="Oval 85"/>
          <p:cNvSpPr>
            <a:spLocks noChangeArrowheads="1"/>
          </p:cNvSpPr>
          <p:nvPr/>
        </p:nvSpPr>
        <p:spPr bwMode="auto">
          <a:xfrm>
            <a:off x="2514600" y="2743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0" name="Oval 86"/>
          <p:cNvSpPr>
            <a:spLocks noChangeArrowheads="1"/>
          </p:cNvSpPr>
          <p:nvPr/>
        </p:nvSpPr>
        <p:spPr bwMode="auto">
          <a:xfrm>
            <a:off x="2895600" y="1905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2" name="Oval 88"/>
          <p:cNvSpPr>
            <a:spLocks noChangeArrowheads="1"/>
          </p:cNvSpPr>
          <p:nvPr/>
        </p:nvSpPr>
        <p:spPr bwMode="auto">
          <a:xfrm>
            <a:off x="182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3" name="Oval 89"/>
          <p:cNvSpPr>
            <a:spLocks noChangeArrowheads="1"/>
          </p:cNvSpPr>
          <p:nvPr/>
        </p:nvSpPr>
        <p:spPr bwMode="auto">
          <a:xfrm>
            <a:off x="7620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4" name="Oval 90"/>
          <p:cNvSpPr>
            <a:spLocks noChangeArrowheads="1"/>
          </p:cNvSpPr>
          <p:nvPr/>
        </p:nvSpPr>
        <p:spPr bwMode="auto">
          <a:xfrm>
            <a:off x="838200" y="579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5" name="Oval 91"/>
          <p:cNvSpPr>
            <a:spLocks noChangeArrowheads="1"/>
          </p:cNvSpPr>
          <p:nvPr/>
        </p:nvSpPr>
        <p:spPr bwMode="auto">
          <a:xfrm>
            <a:off x="8382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6" name="Oval 92"/>
          <p:cNvSpPr>
            <a:spLocks noChangeArrowheads="1"/>
          </p:cNvSpPr>
          <p:nvPr/>
        </p:nvSpPr>
        <p:spPr bwMode="auto">
          <a:xfrm>
            <a:off x="990600" y="2286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7" name="Oval 93"/>
          <p:cNvSpPr>
            <a:spLocks noChangeArrowheads="1"/>
          </p:cNvSpPr>
          <p:nvPr/>
        </p:nvSpPr>
        <p:spPr bwMode="auto">
          <a:xfrm>
            <a:off x="1143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8" name="Oval 94"/>
          <p:cNvSpPr>
            <a:spLocks noChangeArrowheads="1"/>
          </p:cNvSpPr>
          <p:nvPr/>
        </p:nvSpPr>
        <p:spPr bwMode="auto">
          <a:xfrm>
            <a:off x="2590800" y="106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0320" name="Group 96"/>
          <p:cNvGrpSpPr>
            <a:grpSpLocks/>
          </p:cNvGrpSpPr>
          <p:nvPr/>
        </p:nvGrpSpPr>
        <p:grpSpPr bwMode="auto">
          <a:xfrm>
            <a:off x="3167063" y="1676400"/>
            <a:ext cx="2819400" cy="2895600"/>
            <a:chOff x="3744" y="4464"/>
            <a:chExt cx="1776" cy="1824"/>
          </a:xfrm>
        </p:grpSpPr>
        <p:sp>
          <p:nvSpPr>
            <p:cNvPr id="1460321"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0322" name="Group 98"/>
            <p:cNvGrpSpPr>
              <a:grpSpLocks/>
            </p:cNvGrpSpPr>
            <p:nvPr/>
          </p:nvGrpSpPr>
          <p:grpSpPr bwMode="auto">
            <a:xfrm>
              <a:off x="4491" y="5231"/>
              <a:ext cx="288" cy="288"/>
              <a:chOff x="4486" y="3484"/>
              <a:chExt cx="288" cy="288"/>
            </a:xfrm>
          </p:grpSpPr>
          <p:sp>
            <p:nvSpPr>
              <p:cNvPr id="1460323"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24"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0325"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460326" name="AutoShape 102"/>
          <p:cNvSpPr>
            <a:spLocks noChangeArrowheads="1"/>
          </p:cNvSpPr>
          <p:nvPr/>
        </p:nvSpPr>
        <p:spPr bwMode="auto">
          <a:xfrm>
            <a:off x="7467600" y="914400"/>
            <a:ext cx="1447800" cy="6096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Region of</a:t>
            </a:r>
          </a:p>
          <a:p>
            <a:pPr algn="ctr" eaLnBrk="1" hangingPunct="1"/>
            <a:r>
              <a:rPr lang="en-US" sz="1600" b="0"/>
              <a:t>interest</a:t>
            </a:r>
          </a:p>
        </p:txBody>
      </p:sp>
      <p:sp>
        <p:nvSpPr>
          <p:cNvPr id="1460327" name="AutoShape 103"/>
          <p:cNvSpPr>
            <a:spLocks noChangeArrowheads="1"/>
          </p:cNvSpPr>
          <p:nvPr/>
        </p:nvSpPr>
        <p:spPr bwMode="auto">
          <a:xfrm>
            <a:off x="7467600" y="1600200"/>
            <a:ext cx="1447800" cy="6096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Center of</a:t>
            </a:r>
          </a:p>
          <a:p>
            <a:pPr algn="ctr" eaLnBrk="1" hangingPunct="1"/>
            <a:r>
              <a:rPr lang="en-US" sz="1600" b="0"/>
              <a:t>mass</a:t>
            </a:r>
          </a:p>
        </p:txBody>
      </p:sp>
      <p:sp>
        <p:nvSpPr>
          <p:cNvPr id="1460328" name="AutoShape 104"/>
          <p:cNvSpPr>
            <a:spLocks noChangeArrowheads="1"/>
          </p:cNvSpPr>
          <p:nvPr/>
        </p:nvSpPr>
        <p:spPr bwMode="auto">
          <a:xfrm>
            <a:off x="7467600" y="5410200"/>
            <a:ext cx="1447800" cy="6096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Mean Shift</a:t>
            </a:r>
          </a:p>
          <a:p>
            <a:pPr algn="ctr" eaLnBrk="1" hangingPunct="1"/>
            <a:r>
              <a:rPr lang="en-US" sz="1600" b="0"/>
              <a:t>vector</a:t>
            </a:r>
          </a:p>
        </p:txBody>
      </p:sp>
      <p:grpSp>
        <p:nvGrpSpPr>
          <p:cNvPr id="1460329" name="Group 105"/>
          <p:cNvGrpSpPr>
            <a:grpSpLocks/>
          </p:cNvGrpSpPr>
          <p:nvPr/>
        </p:nvGrpSpPr>
        <p:grpSpPr bwMode="auto">
          <a:xfrm>
            <a:off x="5029200" y="3200400"/>
            <a:ext cx="457200" cy="457200"/>
            <a:chOff x="4486" y="3484"/>
            <a:chExt cx="288" cy="288"/>
          </a:xfrm>
        </p:grpSpPr>
        <p:sp>
          <p:nvSpPr>
            <p:cNvPr id="1460330" name="Oval 106"/>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31" name="Line 107"/>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0332" name="Line 108"/>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60333" name="AutoShape 109"/>
          <p:cNvSpPr>
            <a:spLocks noChangeArrowheads="1"/>
          </p:cNvSpPr>
          <p:nvPr/>
        </p:nvSpPr>
        <p:spPr bwMode="auto">
          <a:xfrm rot="1324470">
            <a:off x="4565650" y="3200400"/>
            <a:ext cx="685800" cy="152400"/>
          </a:xfrm>
          <a:prstGeom prst="rightArrow">
            <a:avLst>
              <a:gd name="adj1" fmla="val 50000"/>
              <a:gd name="adj2" fmla="val 1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nchorCtr="1"/>
          <a:lstStyle/>
          <a:p>
            <a:pPr algn="ctr" eaLnBrk="1" hangingPunct="1"/>
            <a:endParaRPr lang="en-US" sz="1800" b="0"/>
          </a:p>
        </p:txBody>
      </p:sp>
      <p:sp>
        <p:nvSpPr>
          <p:cNvPr id="1460336" name="Rectangle 112"/>
          <p:cNvSpPr>
            <a:spLocks noGrp="1" noChangeArrowheads="1"/>
          </p:cNvSpPr>
          <p:nvPr>
            <p:ph type="title"/>
          </p:nvPr>
        </p:nvSpPr>
        <p:spPr/>
        <p:txBody>
          <a:bodyPr/>
          <a:lstStyle/>
          <a:p>
            <a:r>
              <a:rPr lang="en-US"/>
              <a:t>Mean shift</a:t>
            </a:r>
          </a:p>
        </p:txBody>
      </p:sp>
      <p:sp>
        <p:nvSpPr>
          <p:cNvPr id="1460337" name="Rectangle 113"/>
          <p:cNvSpPr>
            <a:spLocks noChangeArrowheads="1"/>
          </p:cNvSpPr>
          <p:nvPr/>
        </p:nvSpPr>
        <p:spPr bwMode="auto">
          <a:xfrm>
            <a:off x="120650" y="6524625"/>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t>Slide by Y. Ukrainitz &amp; B. Sarel</a:t>
            </a:r>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37</a:t>
            </a:fld>
            <a:endParaRPr kumimoji="0" lang="en-US"/>
          </a:p>
        </p:txBody>
      </p:sp>
      <p:sp>
        <p:nvSpPr>
          <p:cNvPr id="111" name="Oval 87"/>
          <p:cNvSpPr>
            <a:spLocks noChangeArrowheads="1"/>
          </p:cNvSpPr>
          <p:nvPr/>
        </p:nvSpPr>
        <p:spPr bwMode="auto">
          <a:xfrm>
            <a:off x="1981200" y="1905000"/>
            <a:ext cx="304800" cy="3048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8063359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stCondLst>
                                    <p:cond delay="0"/>
                                  </p:stCondLst>
                                  <p:childTnLst>
                                    <p:set>
                                      <p:cBhvr>
                                        <p:cTn id="6" dur="1" fill="hold">
                                          <p:stCondLst>
                                            <p:cond delay="0"/>
                                          </p:stCondLst>
                                        </p:cTn>
                                        <p:tgtEl>
                                          <p:spTgt spid="1460329"/>
                                        </p:tgtEl>
                                        <p:attrNameLst>
                                          <p:attrName>style.visibility</p:attrName>
                                        </p:attrNameLst>
                                      </p:cBhvr>
                                      <p:to>
                                        <p:strVal val="visible"/>
                                      </p:to>
                                    </p:set>
                                    <p:anim calcmode="lin" valueType="num">
                                      <p:cBhvr>
                                        <p:cTn id="7" dur="500" fill="hold"/>
                                        <p:tgtEl>
                                          <p:spTgt spid="1460329"/>
                                        </p:tgtEl>
                                        <p:attrNameLst>
                                          <p:attrName>ppt_w</p:attrName>
                                        </p:attrNameLst>
                                      </p:cBhvr>
                                      <p:tavLst>
                                        <p:tav tm="0">
                                          <p:val>
                                            <p:strVal val="4*#ppt_w"/>
                                          </p:val>
                                        </p:tav>
                                        <p:tav tm="100000">
                                          <p:val>
                                            <p:strVal val="#ppt_w"/>
                                          </p:val>
                                        </p:tav>
                                      </p:tavLst>
                                    </p:anim>
                                    <p:anim calcmode="lin" valueType="num">
                                      <p:cBhvr>
                                        <p:cTn id="8" dur="500" fill="hold"/>
                                        <p:tgtEl>
                                          <p:spTgt spid="1460329"/>
                                        </p:tgtEl>
                                        <p:attrNameLst>
                                          <p:attrName>ppt_h</p:attrName>
                                        </p:attrNameLst>
                                      </p:cBhvr>
                                      <p:tavLst>
                                        <p:tav tm="0">
                                          <p:val>
                                            <p:strVal val="4*#ppt_h"/>
                                          </p:val>
                                        </p:tav>
                                        <p:tav tm="100000">
                                          <p:val>
                                            <p:strVal val="#ppt_h"/>
                                          </p:val>
                                        </p:tav>
                                      </p:tavLst>
                                    </p:anim>
                                  </p:childTnLst>
                                </p:cTn>
                              </p:par>
                            </p:childTnLst>
                          </p:cTn>
                        </p:par>
                        <p:par>
                          <p:cTn id="9" fill="hold" nodeType="afterGroup">
                            <p:stCondLst>
                              <p:cond delay="500"/>
                            </p:stCondLst>
                            <p:childTnLst>
                              <p:par>
                                <p:cTn id="10" presetID="22" presetClass="entr" presetSubtype="8" fill="hold" grpId="0" nodeType="afterEffect">
                                  <p:stCondLst>
                                    <p:cond delay="5000"/>
                                  </p:stCondLst>
                                  <p:childTnLst>
                                    <p:set>
                                      <p:cBhvr>
                                        <p:cTn id="11" dur="1" fill="hold">
                                          <p:stCondLst>
                                            <p:cond delay="0"/>
                                          </p:stCondLst>
                                        </p:cTn>
                                        <p:tgtEl>
                                          <p:spTgt spid="1460333"/>
                                        </p:tgtEl>
                                        <p:attrNameLst>
                                          <p:attrName>style.visibility</p:attrName>
                                        </p:attrNameLst>
                                      </p:cBhvr>
                                      <p:to>
                                        <p:strVal val="visible"/>
                                      </p:to>
                                    </p:set>
                                    <p:animEffect transition="in" filter="wipe(left)">
                                      <p:cBhvr>
                                        <p:cTn id="12" dur="500"/>
                                        <p:tgtEl>
                                          <p:spTgt spid="1460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03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275" name="Oval 3"/>
          <p:cNvSpPr>
            <a:spLocks noChangeArrowheads="1"/>
          </p:cNvSpPr>
          <p:nvPr/>
        </p:nvSpPr>
        <p:spPr bwMode="auto">
          <a:xfrm>
            <a:off x="55626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76" name="Oval 4"/>
          <p:cNvSpPr>
            <a:spLocks noChangeArrowheads="1"/>
          </p:cNvSpPr>
          <p:nvPr/>
        </p:nvSpPr>
        <p:spPr bwMode="auto">
          <a:xfrm>
            <a:off x="5768975"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77" name="Oval 5"/>
          <p:cNvSpPr>
            <a:spLocks noChangeArrowheads="1"/>
          </p:cNvSpPr>
          <p:nvPr/>
        </p:nvSpPr>
        <p:spPr bwMode="auto">
          <a:xfrm>
            <a:off x="5692775" y="3276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78" name="Oval 6"/>
          <p:cNvSpPr>
            <a:spLocks noChangeArrowheads="1"/>
          </p:cNvSpPr>
          <p:nvPr/>
        </p:nvSpPr>
        <p:spPr bwMode="auto">
          <a:xfrm>
            <a:off x="5440363" y="32210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79" name="Oval 7"/>
          <p:cNvSpPr>
            <a:spLocks noChangeArrowheads="1"/>
          </p:cNvSpPr>
          <p:nvPr/>
        </p:nvSpPr>
        <p:spPr bwMode="auto">
          <a:xfrm>
            <a:off x="5681663"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0" name="Oval 8"/>
          <p:cNvSpPr>
            <a:spLocks noChangeArrowheads="1"/>
          </p:cNvSpPr>
          <p:nvPr/>
        </p:nvSpPr>
        <p:spPr bwMode="auto">
          <a:xfrm>
            <a:off x="5454650"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1" name="Oval 9"/>
          <p:cNvSpPr>
            <a:spLocks noChangeArrowheads="1"/>
          </p:cNvSpPr>
          <p:nvPr/>
        </p:nvSpPr>
        <p:spPr bwMode="auto">
          <a:xfrm>
            <a:off x="5932488" y="36147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2" name="Oval 10"/>
          <p:cNvSpPr>
            <a:spLocks noChangeArrowheads="1"/>
          </p:cNvSpPr>
          <p:nvPr/>
        </p:nvSpPr>
        <p:spPr bwMode="auto">
          <a:xfrm>
            <a:off x="5322888"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3" name="Oval 11"/>
          <p:cNvSpPr>
            <a:spLocks noChangeArrowheads="1"/>
          </p:cNvSpPr>
          <p:nvPr/>
        </p:nvSpPr>
        <p:spPr bwMode="auto">
          <a:xfrm>
            <a:off x="6062663"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4" name="Oval 12"/>
          <p:cNvSpPr>
            <a:spLocks noChangeArrowheads="1"/>
          </p:cNvSpPr>
          <p:nvPr/>
        </p:nvSpPr>
        <p:spPr bwMode="auto">
          <a:xfrm>
            <a:off x="5921375" y="314325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5" name="Oval 13"/>
          <p:cNvSpPr>
            <a:spLocks noChangeArrowheads="1"/>
          </p:cNvSpPr>
          <p:nvPr/>
        </p:nvSpPr>
        <p:spPr bwMode="auto">
          <a:xfrm>
            <a:off x="563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6" name="Oval 14"/>
          <p:cNvSpPr>
            <a:spLocks noChangeArrowheads="1"/>
          </p:cNvSpPr>
          <p:nvPr/>
        </p:nvSpPr>
        <p:spPr bwMode="auto">
          <a:xfrm>
            <a:off x="5791200" y="3810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7" name="Oval 15"/>
          <p:cNvSpPr>
            <a:spLocks noChangeArrowheads="1"/>
          </p:cNvSpPr>
          <p:nvPr/>
        </p:nvSpPr>
        <p:spPr bwMode="auto">
          <a:xfrm>
            <a:off x="5486400" y="38306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8" name="Oval 16"/>
          <p:cNvSpPr>
            <a:spLocks noChangeArrowheads="1"/>
          </p:cNvSpPr>
          <p:nvPr/>
        </p:nvSpPr>
        <p:spPr bwMode="auto">
          <a:xfrm>
            <a:off x="5181600" y="36798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9" name="Oval 17"/>
          <p:cNvSpPr>
            <a:spLocks noChangeArrowheads="1"/>
          </p:cNvSpPr>
          <p:nvPr/>
        </p:nvSpPr>
        <p:spPr bwMode="auto">
          <a:xfrm>
            <a:off x="49530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0" name="Oval 18"/>
          <p:cNvSpPr>
            <a:spLocks noChangeArrowheads="1"/>
          </p:cNvSpPr>
          <p:nvPr/>
        </p:nvSpPr>
        <p:spPr bwMode="auto">
          <a:xfrm>
            <a:off x="5181600" y="3200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1" name="Oval 19"/>
          <p:cNvSpPr>
            <a:spLocks noChangeArrowheads="1"/>
          </p:cNvSpPr>
          <p:nvPr/>
        </p:nvSpPr>
        <p:spPr bwMode="auto">
          <a:xfrm>
            <a:off x="62484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2" name="Oval 20"/>
          <p:cNvSpPr>
            <a:spLocks noChangeArrowheads="1"/>
          </p:cNvSpPr>
          <p:nvPr/>
        </p:nvSpPr>
        <p:spPr bwMode="auto">
          <a:xfrm>
            <a:off x="6172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3" name="Oval 21"/>
          <p:cNvSpPr>
            <a:spLocks noChangeArrowheads="1"/>
          </p:cNvSpPr>
          <p:nvPr/>
        </p:nvSpPr>
        <p:spPr bwMode="auto">
          <a:xfrm>
            <a:off x="5888038" y="409416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4" name="Oval 22"/>
          <p:cNvSpPr>
            <a:spLocks noChangeArrowheads="1"/>
          </p:cNvSpPr>
          <p:nvPr/>
        </p:nvSpPr>
        <p:spPr bwMode="auto">
          <a:xfrm>
            <a:off x="5486400" y="4114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5" name="Oval 23"/>
          <p:cNvSpPr>
            <a:spLocks noChangeArrowheads="1"/>
          </p:cNvSpPr>
          <p:nvPr/>
        </p:nvSpPr>
        <p:spPr bwMode="auto">
          <a:xfrm>
            <a:off x="5029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6" name="Oval 24"/>
          <p:cNvSpPr>
            <a:spLocks noChangeArrowheads="1"/>
          </p:cNvSpPr>
          <p:nvPr/>
        </p:nvSpPr>
        <p:spPr bwMode="auto">
          <a:xfrm>
            <a:off x="46482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7" name="Oval 25"/>
          <p:cNvSpPr>
            <a:spLocks noChangeArrowheads="1"/>
          </p:cNvSpPr>
          <p:nvPr/>
        </p:nvSpPr>
        <p:spPr bwMode="auto">
          <a:xfrm>
            <a:off x="45720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8" name="Oval 26"/>
          <p:cNvSpPr>
            <a:spLocks noChangeArrowheads="1"/>
          </p:cNvSpPr>
          <p:nvPr/>
        </p:nvSpPr>
        <p:spPr bwMode="auto">
          <a:xfrm>
            <a:off x="49530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9" name="Oval 27"/>
          <p:cNvSpPr>
            <a:spLocks noChangeArrowheads="1"/>
          </p:cNvSpPr>
          <p:nvPr/>
        </p:nvSpPr>
        <p:spPr bwMode="auto">
          <a:xfrm>
            <a:off x="53340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0" name="Oval 28"/>
          <p:cNvSpPr>
            <a:spLocks noChangeArrowheads="1"/>
          </p:cNvSpPr>
          <p:nvPr/>
        </p:nvSpPr>
        <p:spPr bwMode="auto">
          <a:xfrm>
            <a:off x="5921375"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1" name="Oval 29"/>
          <p:cNvSpPr>
            <a:spLocks noChangeArrowheads="1"/>
          </p:cNvSpPr>
          <p:nvPr/>
        </p:nvSpPr>
        <p:spPr bwMode="auto">
          <a:xfrm>
            <a:off x="56388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2" name="Oval 30"/>
          <p:cNvSpPr>
            <a:spLocks noChangeArrowheads="1"/>
          </p:cNvSpPr>
          <p:nvPr/>
        </p:nvSpPr>
        <p:spPr bwMode="auto">
          <a:xfrm>
            <a:off x="47244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3" name="Oval 31"/>
          <p:cNvSpPr>
            <a:spLocks noChangeArrowheads="1"/>
          </p:cNvSpPr>
          <p:nvPr/>
        </p:nvSpPr>
        <p:spPr bwMode="auto">
          <a:xfrm>
            <a:off x="51054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4" name="Oval 32"/>
          <p:cNvSpPr>
            <a:spLocks noChangeArrowheads="1"/>
          </p:cNvSpPr>
          <p:nvPr/>
        </p:nvSpPr>
        <p:spPr bwMode="auto">
          <a:xfrm>
            <a:off x="5638800" y="198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5" name="Oval 33"/>
          <p:cNvSpPr>
            <a:spLocks noChangeArrowheads="1"/>
          </p:cNvSpPr>
          <p:nvPr/>
        </p:nvSpPr>
        <p:spPr bwMode="auto">
          <a:xfrm>
            <a:off x="5181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6" name="Oval 34"/>
          <p:cNvSpPr>
            <a:spLocks noChangeArrowheads="1"/>
          </p:cNvSpPr>
          <p:nvPr/>
        </p:nvSpPr>
        <p:spPr bwMode="auto">
          <a:xfrm>
            <a:off x="5921375"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7" name="Oval 35"/>
          <p:cNvSpPr>
            <a:spLocks noChangeArrowheads="1"/>
          </p:cNvSpPr>
          <p:nvPr/>
        </p:nvSpPr>
        <p:spPr bwMode="auto">
          <a:xfrm>
            <a:off x="5921375" y="1371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8" name="Oval 36"/>
          <p:cNvSpPr>
            <a:spLocks noChangeArrowheads="1"/>
          </p:cNvSpPr>
          <p:nvPr/>
        </p:nvSpPr>
        <p:spPr bwMode="auto">
          <a:xfrm>
            <a:off x="6172200" y="2133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9" name="Oval 37"/>
          <p:cNvSpPr>
            <a:spLocks noChangeArrowheads="1"/>
          </p:cNvSpPr>
          <p:nvPr/>
        </p:nvSpPr>
        <p:spPr bwMode="auto">
          <a:xfrm>
            <a:off x="6259513" y="26765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0" name="Oval 38"/>
          <p:cNvSpPr>
            <a:spLocks noChangeArrowheads="1"/>
          </p:cNvSpPr>
          <p:nvPr/>
        </p:nvSpPr>
        <p:spPr bwMode="auto">
          <a:xfrm>
            <a:off x="62484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1" name="Oval 39"/>
          <p:cNvSpPr>
            <a:spLocks noChangeArrowheads="1"/>
          </p:cNvSpPr>
          <p:nvPr/>
        </p:nvSpPr>
        <p:spPr bwMode="auto">
          <a:xfrm>
            <a:off x="66294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2" name="Oval 40"/>
          <p:cNvSpPr>
            <a:spLocks noChangeArrowheads="1"/>
          </p:cNvSpPr>
          <p:nvPr/>
        </p:nvSpPr>
        <p:spPr bwMode="auto">
          <a:xfrm>
            <a:off x="66294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3" name="Oval 41"/>
          <p:cNvSpPr>
            <a:spLocks noChangeArrowheads="1"/>
          </p:cNvSpPr>
          <p:nvPr/>
        </p:nvSpPr>
        <p:spPr bwMode="auto">
          <a:xfrm>
            <a:off x="6553200" y="2057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4" name="Oval 42"/>
          <p:cNvSpPr>
            <a:spLocks noChangeArrowheads="1"/>
          </p:cNvSpPr>
          <p:nvPr/>
        </p:nvSpPr>
        <p:spPr bwMode="auto">
          <a:xfrm>
            <a:off x="63246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5" name="Oval 43"/>
          <p:cNvSpPr>
            <a:spLocks noChangeArrowheads="1"/>
          </p:cNvSpPr>
          <p:nvPr/>
        </p:nvSpPr>
        <p:spPr bwMode="auto">
          <a:xfrm>
            <a:off x="6934200" y="1295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6" name="Oval 44"/>
          <p:cNvSpPr>
            <a:spLocks noChangeArrowheads="1"/>
          </p:cNvSpPr>
          <p:nvPr/>
        </p:nvSpPr>
        <p:spPr bwMode="auto">
          <a:xfrm>
            <a:off x="7010400" y="1752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7" name="Oval 45"/>
          <p:cNvSpPr>
            <a:spLocks noChangeArrowheads="1"/>
          </p:cNvSpPr>
          <p:nvPr/>
        </p:nvSpPr>
        <p:spPr bwMode="auto">
          <a:xfrm>
            <a:off x="7315200" y="2362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8" name="Oval 46"/>
          <p:cNvSpPr>
            <a:spLocks noChangeArrowheads="1"/>
          </p:cNvSpPr>
          <p:nvPr/>
        </p:nvSpPr>
        <p:spPr bwMode="auto">
          <a:xfrm>
            <a:off x="6705600" y="3352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9" name="Oval 47"/>
          <p:cNvSpPr>
            <a:spLocks noChangeArrowheads="1"/>
          </p:cNvSpPr>
          <p:nvPr/>
        </p:nvSpPr>
        <p:spPr bwMode="auto">
          <a:xfrm>
            <a:off x="71628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0" name="Oval 48"/>
          <p:cNvSpPr>
            <a:spLocks noChangeArrowheads="1"/>
          </p:cNvSpPr>
          <p:nvPr/>
        </p:nvSpPr>
        <p:spPr bwMode="auto">
          <a:xfrm>
            <a:off x="7924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1" name="Oval 49"/>
          <p:cNvSpPr>
            <a:spLocks noChangeArrowheads="1"/>
          </p:cNvSpPr>
          <p:nvPr/>
        </p:nvSpPr>
        <p:spPr bwMode="auto">
          <a:xfrm>
            <a:off x="6934200" y="3886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2" name="Oval 50"/>
          <p:cNvSpPr>
            <a:spLocks noChangeArrowheads="1"/>
          </p:cNvSpPr>
          <p:nvPr/>
        </p:nvSpPr>
        <p:spPr bwMode="auto">
          <a:xfrm>
            <a:off x="7478713" y="343058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3" name="Oval 51"/>
          <p:cNvSpPr>
            <a:spLocks noChangeArrowheads="1"/>
          </p:cNvSpPr>
          <p:nvPr/>
        </p:nvSpPr>
        <p:spPr bwMode="auto">
          <a:xfrm>
            <a:off x="64770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4" name="Oval 52"/>
          <p:cNvSpPr>
            <a:spLocks noChangeArrowheads="1"/>
          </p:cNvSpPr>
          <p:nvPr/>
        </p:nvSpPr>
        <p:spPr bwMode="auto">
          <a:xfrm>
            <a:off x="7543800" y="4343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5" name="Oval 53"/>
          <p:cNvSpPr>
            <a:spLocks noChangeArrowheads="1"/>
          </p:cNvSpPr>
          <p:nvPr/>
        </p:nvSpPr>
        <p:spPr bwMode="auto">
          <a:xfrm>
            <a:off x="69342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6" name="Oval 54"/>
          <p:cNvSpPr>
            <a:spLocks noChangeArrowheads="1"/>
          </p:cNvSpPr>
          <p:nvPr/>
        </p:nvSpPr>
        <p:spPr bwMode="auto">
          <a:xfrm>
            <a:off x="60960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7" name="Oval 55"/>
          <p:cNvSpPr>
            <a:spLocks noChangeArrowheads="1"/>
          </p:cNvSpPr>
          <p:nvPr/>
        </p:nvSpPr>
        <p:spPr bwMode="auto">
          <a:xfrm>
            <a:off x="5638800" y="4495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8" name="Oval 56"/>
          <p:cNvSpPr>
            <a:spLocks noChangeArrowheads="1"/>
          </p:cNvSpPr>
          <p:nvPr/>
        </p:nvSpPr>
        <p:spPr bwMode="auto">
          <a:xfrm>
            <a:off x="60198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9" name="Oval 57"/>
          <p:cNvSpPr>
            <a:spLocks noChangeArrowheads="1"/>
          </p:cNvSpPr>
          <p:nvPr/>
        </p:nvSpPr>
        <p:spPr bwMode="auto">
          <a:xfrm>
            <a:off x="6477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0" name="Oval 58"/>
          <p:cNvSpPr>
            <a:spLocks noChangeArrowheads="1"/>
          </p:cNvSpPr>
          <p:nvPr/>
        </p:nvSpPr>
        <p:spPr bwMode="auto">
          <a:xfrm>
            <a:off x="58674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1" name="Oval 59"/>
          <p:cNvSpPr>
            <a:spLocks noChangeArrowheads="1"/>
          </p:cNvSpPr>
          <p:nvPr/>
        </p:nvSpPr>
        <p:spPr bwMode="auto">
          <a:xfrm>
            <a:off x="54102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2" name="Oval 60"/>
          <p:cNvSpPr>
            <a:spLocks noChangeArrowheads="1"/>
          </p:cNvSpPr>
          <p:nvPr/>
        </p:nvSpPr>
        <p:spPr bwMode="auto">
          <a:xfrm>
            <a:off x="51054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3" name="Oval 61"/>
          <p:cNvSpPr>
            <a:spLocks noChangeArrowheads="1"/>
          </p:cNvSpPr>
          <p:nvPr/>
        </p:nvSpPr>
        <p:spPr bwMode="auto">
          <a:xfrm>
            <a:off x="44958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4" name="Oval 62"/>
          <p:cNvSpPr>
            <a:spLocks noChangeArrowheads="1"/>
          </p:cNvSpPr>
          <p:nvPr/>
        </p:nvSpPr>
        <p:spPr bwMode="auto">
          <a:xfrm>
            <a:off x="4724400" y="4953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5" name="Oval 63"/>
          <p:cNvSpPr>
            <a:spLocks noChangeArrowheads="1"/>
          </p:cNvSpPr>
          <p:nvPr/>
        </p:nvSpPr>
        <p:spPr bwMode="auto">
          <a:xfrm>
            <a:off x="4953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6" name="Oval 64"/>
          <p:cNvSpPr>
            <a:spLocks noChangeArrowheads="1"/>
          </p:cNvSpPr>
          <p:nvPr/>
        </p:nvSpPr>
        <p:spPr bwMode="auto">
          <a:xfrm>
            <a:off x="41148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7" name="Oval 65"/>
          <p:cNvSpPr>
            <a:spLocks noChangeArrowheads="1"/>
          </p:cNvSpPr>
          <p:nvPr/>
        </p:nvSpPr>
        <p:spPr bwMode="auto">
          <a:xfrm>
            <a:off x="40386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8" name="Oval 66"/>
          <p:cNvSpPr>
            <a:spLocks noChangeArrowheads="1"/>
          </p:cNvSpPr>
          <p:nvPr/>
        </p:nvSpPr>
        <p:spPr bwMode="auto">
          <a:xfrm>
            <a:off x="35052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9" name="Oval 67"/>
          <p:cNvSpPr>
            <a:spLocks noChangeArrowheads="1"/>
          </p:cNvSpPr>
          <p:nvPr/>
        </p:nvSpPr>
        <p:spPr bwMode="auto">
          <a:xfrm>
            <a:off x="40386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0" name="Oval 68"/>
          <p:cNvSpPr>
            <a:spLocks noChangeArrowheads="1"/>
          </p:cNvSpPr>
          <p:nvPr/>
        </p:nvSpPr>
        <p:spPr bwMode="auto">
          <a:xfrm>
            <a:off x="42672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1" name="Oval 69"/>
          <p:cNvSpPr>
            <a:spLocks noChangeArrowheads="1"/>
          </p:cNvSpPr>
          <p:nvPr/>
        </p:nvSpPr>
        <p:spPr bwMode="auto">
          <a:xfrm>
            <a:off x="3733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2" name="Oval 70"/>
          <p:cNvSpPr>
            <a:spLocks noChangeArrowheads="1"/>
          </p:cNvSpPr>
          <p:nvPr/>
        </p:nvSpPr>
        <p:spPr bwMode="auto">
          <a:xfrm>
            <a:off x="42672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3" name="Oval 71"/>
          <p:cNvSpPr>
            <a:spLocks noChangeArrowheads="1"/>
          </p:cNvSpPr>
          <p:nvPr/>
        </p:nvSpPr>
        <p:spPr bwMode="auto">
          <a:xfrm>
            <a:off x="4724400"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4" name="Oval 72"/>
          <p:cNvSpPr>
            <a:spLocks noChangeArrowheads="1"/>
          </p:cNvSpPr>
          <p:nvPr/>
        </p:nvSpPr>
        <p:spPr bwMode="auto">
          <a:xfrm>
            <a:off x="4343400" y="182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5" name="Oval 73"/>
          <p:cNvSpPr>
            <a:spLocks noChangeArrowheads="1"/>
          </p:cNvSpPr>
          <p:nvPr/>
        </p:nvSpPr>
        <p:spPr bwMode="auto">
          <a:xfrm>
            <a:off x="50292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6" name="Oval 74"/>
          <p:cNvSpPr>
            <a:spLocks noChangeArrowheads="1"/>
          </p:cNvSpPr>
          <p:nvPr/>
        </p:nvSpPr>
        <p:spPr bwMode="auto">
          <a:xfrm>
            <a:off x="4191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7" name="Oval 75"/>
          <p:cNvSpPr>
            <a:spLocks noChangeArrowheads="1"/>
          </p:cNvSpPr>
          <p:nvPr/>
        </p:nvSpPr>
        <p:spPr bwMode="auto">
          <a:xfrm>
            <a:off x="37338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8" name="Oval 76"/>
          <p:cNvSpPr>
            <a:spLocks noChangeArrowheads="1"/>
          </p:cNvSpPr>
          <p:nvPr/>
        </p:nvSpPr>
        <p:spPr bwMode="auto">
          <a:xfrm>
            <a:off x="3657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9" name="Oval 77"/>
          <p:cNvSpPr>
            <a:spLocks noChangeArrowheads="1"/>
          </p:cNvSpPr>
          <p:nvPr/>
        </p:nvSpPr>
        <p:spPr bwMode="auto">
          <a:xfrm>
            <a:off x="3276600" y="2667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0" name="Oval 78"/>
          <p:cNvSpPr>
            <a:spLocks noChangeArrowheads="1"/>
          </p:cNvSpPr>
          <p:nvPr/>
        </p:nvSpPr>
        <p:spPr bwMode="auto">
          <a:xfrm>
            <a:off x="36576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1" name="Oval 79"/>
          <p:cNvSpPr>
            <a:spLocks noChangeArrowheads="1"/>
          </p:cNvSpPr>
          <p:nvPr/>
        </p:nvSpPr>
        <p:spPr bwMode="auto">
          <a:xfrm>
            <a:off x="2895600" y="3581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2" name="Oval 80"/>
          <p:cNvSpPr>
            <a:spLocks noChangeArrowheads="1"/>
          </p:cNvSpPr>
          <p:nvPr/>
        </p:nvSpPr>
        <p:spPr bwMode="auto">
          <a:xfrm>
            <a:off x="2819400" y="4419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3" name="Oval 81"/>
          <p:cNvSpPr>
            <a:spLocks noChangeArrowheads="1"/>
          </p:cNvSpPr>
          <p:nvPr/>
        </p:nvSpPr>
        <p:spPr bwMode="auto">
          <a:xfrm>
            <a:off x="3048000" y="5257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4" name="Oval 82"/>
          <p:cNvSpPr>
            <a:spLocks noChangeArrowheads="1"/>
          </p:cNvSpPr>
          <p:nvPr/>
        </p:nvSpPr>
        <p:spPr bwMode="auto">
          <a:xfrm>
            <a:off x="23622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5" name="Oval 83"/>
          <p:cNvSpPr>
            <a:spLocks noChangeArrowheads="1"/>
          </p:cNvSpPr>
          <p:nvPr/>
        </p:nvSpPr>
        <p:spPr bwMode="auto">
          <a:xfrm>
            <a:off x="1905000" y="487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6" name="Oval 84"/>
          <p:cNvSpPr>
            <a:spLocks noChangeArrowheads="1"/>
          </p:cNvSpPr>
          <p:nvPr/>
        </p:nvSpPr>
        <p:spPr bwMode="auto">
          <a:xfrm>
            <a:off x="19050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7" name="Oval 85"/>
          <p:cNvSpPr>
            <a:spLocks noChangeArrowheads="1"/>
          </p:cNvSpPr>
          <p:nvPr/>
        </p:nvSpPr>
        <p:spPr bwMode="auto">
          <a:xfrm>
            <a:off x="2514600" y="2743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8" name="Oval 86"/>
          <p:cNvSpPr>
            <a:spLocks noChangeArrowheads="1"/>
          </p:cNvSpPr>
          <p:nvPr/>
        </p:nvSpPr>
        <p:spPr bwMode="auto">
          <a:xfrm>
            <a:off x="2895600" y="1905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60" name="Oval 88"/>
          <p:cNvSpPr>
            <a:spLocks noChangeArrowheads="1"/>
          </p:cNvSpPr>
          <p:nvPr/>
        </p:nvSpPr>
        <p:spPr bwMode="auto">
          <a:xfrm>
            <a:off x="182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61" name="Oval 89"/>
          <p:cNvSpPr>
            <a:spLocks noChangeArrowheads="1"/>
          </p:cNvSpPr>
          <p:nvPr/>
        </p:nvSpPr>
        <p:spPr bwMode="auto">
          <a:xfrm>
            <a:off x="7620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62" name="Oval 90"/>
          <p:cNvSpPr>
            <a:spLocks noChangeArrowheads="1"/>
          </p:cNvSpPr>
          <p:nvPr/>
        </p:nvSpPr>
        <p:spPr bwMode="auto">
          <a:xfrm>
            <a:off x="838200" y="579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63" name="Oval 91"/>
          <p:cNvSpPr>
            <a:spLocks noChangeArrowheads="1"/>
          </p:cNvSpPr>
          <p:nvPr/>
        </p:nvSpPr>
        <p:spPr bwMode="auto">
          <a:xfrm>
            <a:off x="8382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64" name="Oval 92"/>
          <p:cNvSpPr>
            <a:spLocks noChangeArrowheads="1"/>
          </p:cNvSpPr>
          <p:nvPr/>
        </p:nvSpPr>
        <p:spPr bwMode="auto">
          <a:xfrm>
            <a:off x="990600" y="2286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65" name="Oval 93"/>
          <p:cNvSpPr>
            <a:spLocks noChangeArrowheads="1"/>
          </p:cNvSpPr>
          <p:nvPr/>
        </p:nvSpPr>
        <p:spPr bwMode="auto">
          <a:xfrm>
            <a:off x="1143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66" name="Oval 94"/>
          <p:cNvSpPr>
            <a:spLocks noChangeArrowheads="1"/>
          </p:cNvSpPr>
          <p:nvPr/>
        </p:nvSpPr>
        <p:spPr bwMode="auto">
          <a:xfrm>
            <a:off x="2590800" y="106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2368" name="Group 96"/>
          <p:cNvGrpSpPr>
            <a:grpSpLocks/>
          </p:cNvGrpSpPr>
          <p:nvPr/>
        </p:nvGrpSpPr>
        <p:grpSpPr bwMode="auto">
          <a:xfrm>
            <a:off x="3167063" y="1676400"/>
            <a:ext cx="2819400" cy="2895600"/>
            <a:chOff x="3744" y="4464"/>
            <a:chExt cx="1776" cy="1824"/>
          </a:xfrm>
        </p:grpSpPr>
        <p:sp>
          <p:nvSpPr>
            <p:cNvPr id="1462369"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2370" name="Group 98"/>
            <p:cNvGrpSpPr>
              <a:grpSpLocks/>
            </p:cNvGrpSpPr>
            <p:nvPr/>
          </p:nvGrpSpPr>
          <p:grpSpPr bwMode="auto">
            <a:xfrm>
              <a:off x="4491" y="5231"/>
              <a:ext cx="288" cy="288"/>
              <a:chOff x="4486" y="3484"/>
              <a:chExt cx="288" cy="288"/>
            </a:xfrm>
          </p:grpSpPr>
          <p:sp>
            <p:nvSpPr>
              <p:cNvPr id="1462371"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72"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2373"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462374" name="AutoShape 102"/>
          <p:cNvSpPr>
            <a:spLocks noChangeArrowheads="1"/>
          </p:cNvSpPr>
          <p:nvPr/>
        </p:nvSpPr>
        <p:spPr bwMode="auto">
          <a:xfrm>
            <a:off x="7467600" y="914400"/>
            <a:ext cx="1447800" cy="6096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Region of</a:t>
            </a:r>
          </a:p>
          <a:p>
            <a:pPr algn="ctr" eaLnBrk="1" hangingPunct="1"/>
            <a:r>
              <a:rPr lang="en-US" sz="1600" b="0"/>
              <a:t>interest</a:t>
            </a:r>
          </a:p>
        </p:txBody>
      </p:sp>
      <p:sp>
        <p:nvSpPr>
          <p:cNvPr id="1462375" name="AutoShape 103"/>
          <p:cNvSpPr>
            <a:spLocks noChangeArrowheads="1"/>
          </p:cNvSpPr>
          <p:nvPr/>
        </p:nvSpPr>
        <p:spPr bwMode="auto">
          <a:xfrm>
            <a:off x="7467600" y="1600200"/>
            <a:ext cx="1447800" cy="6096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Center of</a:t>
            </a:r>
          </a:p>
          <a:p>
            <a:pPr algn="ctr" eaLnBrk="1" hangingPunct="1"/>
            <a:r>
              <a:rPr lang="en-US" sz="1600" b="0"/>
              <a:t>mass</a:t>
            </a:r>
          </a:p>
        </p:txBody>
      </p:sp>
      <p:sp>
        <p:nvSpPr>
          <p:cNvPr id="1462376" name="AutoShape 104"/>
          <p:cNvSpPr>
            <a:spLocks noChangeArrowheads="1"/>
          </p:cNvSpPr>
          <p:nvPr/>
        </p:nvSpPr>
        <p:spPr bwMode="auto">
          <a:xfrm>
            <a:off x="7467600" y="5410200"/>
            <a:ext cx="1447800" cy="6096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Mean Shift</a:t>
            </a:r>
          </a:p>
          <a:p>
            <a:pPr algn="ctr" eaLnBrk="1" hangingPunct="1"/>
            <a:r>
              <a:rPr lang="en-US" sz="1600" b="0"/>
              <a:t>vector</a:t>
            </a:r>
          </a:p>
        </p:txBody>
      </p:sp>
      <p:grpSp>
        <p:nvGrpSpPr>
          <p:cNvPr id="1462377" name="Group 105"/>
          <p:cNvGrpSpPr>
            <a:grpSpLocks/>
          </p:cNvGrpSpPr>
          <p:nvPr/>
        </p:nvGrpSpPr>
        <p:grpSpPr bwMode="auto">
          <a:xfrm>
            <a:off x="5029200" y="3200400"/>
            <a:ext cx="457200" cy="457200"/>
            <a:chOff x="4486" y="3484"/>
            <a:chExt cx="288" cy="288"/>
          </a:xfrm>
        </p:grpSpPr>
        <p:sp>
          <p:nvSpPr>
            <p:cNvPr id="1462378" name="Oval 106"/>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79" name="Line 107"/>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2380" name="Line 108"/>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62383" name="Rectangle 111"/>
          <p:cNvSpPr>
            <a:spLocks noGrp="1" noChangeArrowheads="1"/>
          </p:cNvSpPr>
          <p:nvPr>
            <p:ph type="title"/>
          </p:nvPr>
        </p:nvSpPr>
        <p:spPr/>
        <p:txBody>
          <a:bodyPr/>
          <a:lstStyle/>
          <a:p>
            <a:r>
              <a:rPr lang="en-US"/>
              <a:t>Mean shift</a:t>
            </a:r>
          </a:p>
        </p:txBody>
      </p:sp>
      <p:sp>
        <p:nvSpPr>
          <p:cNvPr id="1462385" name="Rectangle 113"/>
          <p:cNvSpPr>
            <a:spLocks noChangeArrowheads="1"/>
          </p:cNvSpPr>
          <p:nvPr/>
        </p:nvSpPr>
        <p:spPr bwMode="auto">
          <a:xfrm>
            <a:off x="120650" y="6524625"/>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t>Slide by Y. Ukrainitz &amp; B. Sarel</a:t>
            </a:r>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38</a:t>
            </a:fld>
            <a:endParaRPr kumimoji="0" lang="en-US" dirty="0"/>
          </a:p>
        </p:txBody>
      </p:sp>
      <p:sp>
        <p:nvSpPr>
          <p:cNvPr id="110" name="Oval 87"/>
          <p:cNvSpPr>
            <a:spLocks noChangeArrowheads="1"/>
          </p:cNvSpPr>
          <p:nvPr/>
        </p:nvSpPr>
        <p:spPr bwMode="auto">
          <a:xfrm>
            <a:off x="1981200" y="1905000"/>
            <a:ext cx="304800" cy="3048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54674842"/>
      </p:ext>
    </p:extLst>
  </p:cSld>
  <p:clrMapOvr>
    <a:masterClrMapping/>
  </p:clrMapOvr>
  <p:transition advTm="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0.0 5.82929E-7 L 0.075 0.04441 " pathEditMode="relative" rAng="0" ptsTypes="AA">
                                      <p:cBhvr>
                                        <p:cTn id="6" dur="2000" fill="hold"/>
                                        <p:tgtEl>
                                          <p:spTgt spid="1462368"/>
                                        </p:tgtEl>
                                        <p:attrNameLst>
                                          <p:attrName>ppt_x</p:attrName>
                                          <p:attrName>ppt_y</p:attrName>
                                        </p:attrNameLst>
                                      </p:cBhvr>
                                      <p:rCtr x="3750" y="2221"/>
                                    </p:animMotion>
                                  </p:childTnLst>
                                </p:cTn>
                              </p:par>
                            </p:childTnLst>
                          </p:cTn>
                        </p:par>
                        <p:par>
                          <p:cTn id="7" fill="hold" nodeType="afterGroup">
                            <p:stCondLst>
                              <p:cond delay="2000"/>
                            </p:stCondLst>
                            <p:childTnLst>
                              <p:par>
                                <p:cTn id="8" presetID="1" presetClass="exit" presetSubtype="0" fill="hold" nodeType="afterEffect">
                                  <p:stCondLst>
                                    <p:cond delay="0"/>
                                  </p:stCondLst>
                                  <p:childTnLst>
                                    <p:set>
                                      <p:cBhvr>
                                        <p:cTn id="9" dur="1" fill="hold">
                                          <p:stCondLst>
                                            <p:cond delay="0"/>
                                          </p:stCondLst>
                                        </p:cTn>
                                        <p:tgtEl>
                                          <p:spTgt spid="14623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23" name="Oval 3"/>
          <p:cNvSpPr>
            <a:spLocks noChangeArrowheads="1"/>
          </p:cNvSpPr>
          <p:nvPr/>
        </p:nvSpPr>
        <p:spPr bwMode="auto">
          <a:xfrm>
            <a:off x="55626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24" name="Oval 4"/>
          <p:cNvSpPr>
            <a:spLocks noChangeArrowheads="1"/>
          </p:cNvSpPr>
          <p:nvPr/>
        </p:nvSpPr>
        <p:spPr bwMode="auto">
          <a:xfrm>
            <a:off x="5768975"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25" name="Oval 5"/>
          <p:cNvSpPr>
            <a:spLocks noChangeArrowheads="1"/>
          </p:cNvSpPr>
          <p:nvPr/>
        </p:nvSpPr>
        <p:spPr bwMode="auto">
          <a:xfrm>
            <a:off x="5692775" y="3276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26" name="Oval 6"/>
          <p:cNvSpPr>
            <a:spLocks noChangeArrowheads="1"/>
          </p:cNvSpPr>
          <p:nvPr/>
        </p:nvSpPr>
        <p:spPr bwMode="auto">
          <a:xfrm>
            <a:off x="5440363" y="32210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27" name="Oval 7"/>
          <p:cNvSpPr>
            <a:spLocks noChangeArrowheads="1"/>
          </p:cNvSpPr>
          <p:nvPr/>
        </p:nvSpPr>
        <p:spPr bwMode="auto">
          <a:xfrm>
            <a:off x="5681663"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28" name="Oval 8"/>
          <p:cNvSpPr>
            <a:spLocks noChangeArrowheads="1"/>
          </p:cNvSpPr>
          <p:nvPr/>
        </p:nvSpPr>
        <p:spPr bwMode="auto">
          <a:xfrm>
            <a:off x="5454650"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29" name="Oval 9"/>
          <p:cNvSpPr>
            <a:spLocks noChangeArrowheads="1"/>
          </p:cNvSpPr>
          <p:nvPr/>
        </p:nvSpPr>
        <p:spPr bwMode="auto">
          <a:xfrm>
            <a:off x="5932488" y="36147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0" name="Oval 10"/>
          <p:cNvSpPr>
            <a:spLocks noChangeArrowheads="1"/>
          </p:cNvSpPr>
          <p:nvPr/>
        </p:nvSpPr>
        <p:spPr bwMode="auto">
          <a:xfrm>
            <a:off x="5322888"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1" name="Oval 11"/>
          <p:cNvSpPr>
            <a:spLocks noChangeArrowheads="1"/>
          </p:cNvSpPr>
          <p:nvPr/>
        </p:nvSpPr>
        <p:spPr bwMode="auto">
          <a:xfrm>
            <a:off x="6062663"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2" name="Oval 12"/>
          <p:cNvSpPr>
            <a:spLocks noChangeArrowheads="1"/>
          </p:cNvSpPr>
          <p:nvPr/>
        </p:nvSpPr>
        <p:spPr bwMode="auto">
          <a:xfrm>
            <a:off x="5921375" y="314325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3" name="Oval 13"/>
          <p:cNvSpPr>
            <a:spLocks noChangeArrowheads="1"/>
          </p:cNvSpPr>
          <p:nvPr/>
        </p:nvSpPr>
        <p:spPr bwMode="auto">
          <a:xfrm>
            <a:off x="563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4" name="Oval 14"/>
          <p:cNvSpPr>
            <a:spLocks noChangeArrowheads="1"/>
          </p:cNvSpPr>
          <p:nvPr/>
        </p:nvSpPr>
        <p:spPr bwMode="auto">
          <a:xfrm>
            <a:off x="5791200" y="3810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5" name="Oval 15"/>
          <p:cNvSpPr>
            <a:spLocks noChangeArrowheads="1"/>
          </p:cNvSpPr>
          <p:nvPr/>
        </p:nvSpPr>
        <p:spPr bwMode="auto">
          <a:xfrm>
            <a:off x="5486400" y="38306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6" name="Oval 16"/>
          <p:cNvSpPr>
            <a:spLocks noChangeArrowheads="1"/>
          </p:cNvSpPr>
          <p:nvPr/>
        </p:nvSpPr>
        <p:spPr bwMode="auto">
          <a:xfrm>
            <a:off x="5181600" y="36798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7" name="Oval 17"/>
          <p:cNvSpPr>
            <a:spLocks noChangeArrowheads="1"/>
          </p:cNvSpPr>
          <p:nvPr/>
        </p:nvSpPr>
        <p:spPr bwMode="auto">
          <a:xfrm>
            <a:off x="49530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8" name="Oval 18"/>
          <p:cNvSpPr>
            <a:spLocks noChangeArrowheads="1"/>
          </p:cNvSpPr>
          <p:nvPr/>
        </p:nvSpPr>
        <p:spPr bwMode="auto">
          <a:xfrm>
            <a:off x="5181600" y="3200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9" name="Oval 19"/>
          <p:cNvSpPr>
            <a:spLocks noChangeArrowheads="1"/>
          </p:cNvSpPr>
          <p:nvPr/>
        </p:nvSpPr>
        <p:spPr bwMode="auto">
          <a:xfrm>
            <a:off x="62484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0" name="Oval 20"/>
          <p:cNvSpPr>
            <a:spLocks noChangeArrowheads="1"/>
          </p:cNvSpPr>
          <p:nvPr/>
        </p:nvSpPr>
        <p:spPr bwMode="auto">
          <a:xfrm>
            <a:off x="6172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1" name="Oval 21"/>
          <p:cNvSpPr>
            <a:spLocks noChangeArrowheads="1"/>
          </p:cNvSpPr>
          <p:nvPr/>
        </p:nvSpPr>
        <p:spPr bwMode="auto">
          <a:xfrm>
            <a:off x="5888038" y="409416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2" name="Oval 22"/>
          <p:cNvSpPr>
            <a:spLocks noChangeArrowheads="1"/>
          </p:cNvSpPr>
          <p:nvPr/>
        </p:nvSpPr>
        <p:spPr bwMode="auto">
          <a:xfrm>
            <a:off x="5486400" y="4114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3" name="Oval 23"/>
          <p:cNvSpPr>
            <a:spLocks noChangeArrowheads="1"/>
          </p:cNvSpPr>
          <p:nvPr/>
        </p:nvSpPr>
        <p:spPr bwMode="auto">
          <a:xfrm>
            <a:off x="5029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4" name="Oval 24"/>
          <p:cNvSpPr>
            <a:spLocks noChangeArrowheads="1"/>
          </p:cNvSpPr>
          <p:nvPr/>
        </p:nvSpPr>
        <p:spPr bwMode="auto">
          <a:xfrm>
            <a:off x="46482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5" name="Oval 25"/>
          <p:cNvSpPr>
            <a:spLocks noChangeArrowheads="1"/>
          </p:cNvSpPr>
          <p:nvPr/>
        </p:nvSpPr>
        <p:spPr bwMode="auto">
          <a:xfrm>
            <a:off x="45720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6" name="Oval 26"/>
          <p:cNvSpPr>
            <a:spLocks noChangeArrowheads="1"/>
          </p:cNvSpPr>
          <p:nvPr/>
        </p:nvSpPr>
        <p:spPr bwMode="auto">
          <a:xfrm>
            <a:off x="49530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7" name="Oval 27"/>
          <p:cNvSpPr>
            <a:spLocks noChangeArrowheads="1"/>
          </p:cNvSpPr>
          <p:nvPr/>
        </p:nvSpPr>
        <p:spPr bwMode="auto">
          <a:xfrm>
            <a:off x="53340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8" name="Oval 28"/>
          <p:cNvSpPr>
            <a:spLocks noChangeArrowheads="1"/>
          </p:cNvSpPr>
          <p:nvPr/>
        </p:nvSpPr>
        <p:spPr bwMode="auto">
          <a:xfrm>
            <a:off x="5921375"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9" name="Oval 29"/>
          <p:cNvSpPr>
            <a:spLocks noChangeArrowheads="1"/>
          </p:cNvSpPr>
          <p:nvPr/>
        </p:nvSpPr>
        <p:spPr bwMode="auto">
          <a:xfrm>
            <a:off x="56388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0" name="Oval 30"/>
          <p:cNvSpPr>
            <a:spLocks noChangeArrowheads="1"/>
          </p:cNvSpPr>
          <p:nvPr/>
        </p:nvSpPr>
        <p:spPr bwMode="auto">
          <a:xfrm>
            <a:off x="47244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1" name="Oval 31"/>
          <p:cNvSpPr>
            <a:spLocks noChangeArrowheads="1"/>
          </p:cNvSpPr>
          <p:nvPr/>
        </p:nvSpPr>
        <p:spPr bwMode="auto">
          <a:xfrm>
            <a:off x="51054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2" name="Oval 32"/>
          <p:cNvSpPr>
            <a:spLocks noChangeArrowheads="1"/>
          </p:cNvSpPr>
          <p:nvPr/>
        </p:nvSpPr>
        <p:spPr bwMode="auto">
          <a:xfrm>
            <a:off x="5638800" y="198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3" name="Oval 33"/>
          <p:cNvSpPr>
            <a:spLocks noChangeArrowheads="1"/>
          </p:cNvSpPr>
          <p:nvPr/>
        </p:nvSpPr>
        <p:spPr bwMode="auto">
          <a:xfrm>
            <a:off x="5181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4" name="Oval 34"/>
          <p:cNvSpPr>
            <a:spLocks noChangeArrowheads="1"/>
          </p:cNvSpPr>
          <p:nvPr/>
        </p:nvSpPr>
        <p:spPr bwMode="auto">
          <a:xfrm>
            <a:off x="5921375"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5" name="Oval 35"/>
          <p:cNvSpPr>
            <a:spLocks noChangeArrowheads="1"/>
          </p:cNvSpPr>
          <p:nvPr/>
        </p:nvSpPr>
        <p:spPr bwMode="auto">
          <a:xfrm>
            <a:off x="5921375" y="1371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6" name="Oval 36"/>
          <p:cNvSpPr>
            <a:spLocks noChangeArrowheads="1"/>
          </p:cNvSpPr>
          <p:nvPr/>
        </p:nvSpPr>
        <p:spPr bwMode="auto">
          <a:xfrm>
            <a:off x="6172200" y="2133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7" name="Oval 37"/>
          <p:cNvSpPr>
            <a:spLocks noChangeArrowheads="1"/>
          </p:cNvSpPr>
          <p:nvPr/>
        </p:nvSpPr>
        <p:spPr bwMode="auto">
          <a:xfrm>
            <a:off x="6259513" y="26765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8" name="Oval 38"/>
          <p:cNvSpPr>
            <a:spLocks noChangeArrowheads="1"/>
          </p:cNvSpPr>
          <p:nvPr/>
        </p:nvSpPr>
        <p:spPr bwMode="auto">
          <a:xfrm>
            <a:off x="62484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9" name="Oval 39"/>
          <p:cNvSpPr>
            <a:spLocks noChangeArrowheads="1"/>
          </p:cNvSpPr>
          <p:nvPr/>
        </p:nvSpPr>
        <p:spPr bwMode="auto">
          <a:xfrm>
            <a:off x="66294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0" name="Oval 40"/>
          <p:cNvSpPr>
            <a:spLocks noChangeArrowheads="1"/>
          </p:cNvSpPr>
          <p:nvPr/>
        </p:nvSpPr>
        <p:spPr bwMode="auto">
          <a:xfrm>
            <a:off x="66294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1" name="Oval 41"/>
          <p:cNvSpPr>
            <a:spLocks noChangeArrowheads="1"/>
          </p:cNvSpPr>
          <p:nvPr/>
        </p:nvSpPr>
        <p:spPr bwMode="auto">
          <a:xfrm>
            <a:off x="6553200" y="2057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2" name="Oval 42"/>
          <p:cNvSpPr>
            <a:spLocks noChangeArrowheads="1"/>
          </p:cNvSpPr>
          <p:nvPr/>
        </p:nvSpPr>
        <p:spPr bwMode="auto">
          <a:xfrm>
            <a:off x="63246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3" name="Oval 43"/>
          <p:cNvSpPr>
            <a:spLocks noChangeArrowheads="1"/>
          </p:cNvSpPr>
          <p:nvPr/>
        </p:nvSpPr>
        <p:spPr bwMode="auto">
          <a:xfrm>
            <a:off x="6934200" y="1295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4" name="Oval 44"/>
          <p:cNvSpPr>
            <a:spLocks noChangeArrowheads="1"/>
          </p:cNvSpPr>
          <p:nvPr/>
        </p:nvSpPr>
        <p:spPr bwMode="auto">
          <a:xfrm>
            <a:off x="7010400" y="1752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5" name="Oval 45"/>
          <p:cNvSpPr>
            <a:spLocks noChangeArrowheads="1"/>
          </p:cNvSpPr>
          <p:nvPr/>
        </p:nvSpPr>
        <p:spPr bwMode="auto">
          <a:xfrm>
            <a:off x="7315200" y="2362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6" name="Oval 46"/>
          <p:cNvSpPr>
            <a:spLocks noChangeArrowheads="1"/>
          </p:cNvSpPr>
          <p:nvPr/>
        </p:nvSpPr>
        <p:spPr bwMode="auto">
          <a:xfrm>
            <a:off x="6705600" y="3352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7" name="Oval 47"/>
          <p:cNvSpPr>
            <a:spLocks noChangeArrowheads="1"/>
          </p:cNvSpPr>
          <p:nvPr/>
        </p:nvSpPr>
        <p:spPr bwMode="auto">
          <a:xfrm>
            <a:off x="71628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8" name="Oval 48"/>
          <p:cNvSpPr>
            <a:spLocks noChangeArrowheads="1"/>
          </p:cNvSpPr>
          <p:nvPr/>
        </p:nvSpPr>
        <p:spPr bwMode="auto">
          <a:xfrm>
            <a:off x="7924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9" name="Oval 49"/>
          <p:cNvSpPr>
            <a:spLocks noChangeArrowheads="1"/>
          </p:cNvSpPr>
          <p:nvPr/>
        </p:nvSpPr>
        <p:spPr bwMode="auto">
          <a:xfrm>
            <a:off x="6934200" y="3886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0" name="Oval 50"/>
          <p:cNvSpPr>
            <a:spLocks noChangeArrowheads="1"/>
          </p:cNvSpPr>
          <p:nvPr/>
        </p:nvSpPr>
        <p:spPr bwMode="auto">
          <a:xfrm>
            <a:off x="7478713" y="343058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1" name="Oval 51"/>
          <p:cNvSpPr>
            <a:spLocks noChangeArrowheads="1"/>
          </p:cNvSpPr>
          <p:nvPr/>
        </p:nvSpPr>
        <p:spPr bwMode="auto">
          <a:xfrm>
            <a:off x="64770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2" name="Oval 52"/>
          <p:cNvSpPr>
            <a:spLocks noChangeArrowheads="1"/>
          </p:cNvSpPr>
          <p:nvPr/>
        </p:nvSpPr>
        <p:spPr bwMode="auto">
          <a:xfrm>
            <a:off x="7543800" y="4343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3" name="Oval 53"/>
          <p:cNvSpPr>
            <a:spLocks noChangeArrowheads="1"/>
          </p:cNvSpPr>
          <p:nvPr/>
        </p:nvSpPr>
        <p:spPr bwMode="auto">
          <a:xfrm>
            <a:off x="69342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4" name="Oval 54"/>
          <p:cNvSpPr>
            <a:spLocks noChangeArrowheads="1"/>
          </p:cNvSpPr>
          <p:nvPr/>
        </p:nvSpPr>
        <p:spPr bwMode="auto">
          <a:xfrm>
            <a:off x="60960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5" name="Oval 55"/>
          <p:cNvSpPr>
            <a:spLocks noChangeArrowheads="1"/>
          </p:cNvSpPr>
          <p:nvPr/>
        </p:nvSpPr>
        <p:spPr bwMode="auto">
          <a:xfrm>
            <a:off x="5638800" y="4495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6" name="Oval 56"/>
          <p:cNvSpPr>
            <a:spLocks noChangeArrowheads="1"/>
          </p:cNvSpPr>
          <p:nvPr/>
        </p:nvSpPr>
        <p:spPr bwMode="auto">
          <a:xfrm>
            <a:off x="60198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7" name="Oval 57"/>
          <p:cNvSpPr>
            <a:spLocks noChangeArrowheads="1"/>
          </p:cNvSpPr>
          <p:nvPr/>
        </p:nvSpPr>
        <p:spPr bwMode="auto">
          <a:xfrm>
            <a:off x="6477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8" name="Oval 58"/>
          <p:cNvSpPr>
            <a:spLocks noChangeArrowheads="1"/>
          </p:cNvSpPr>
          <p:nvPr/>
        </p:nvSpPr>
        <p:spPr bwMode="auto">
          <a:xfrm>
            <a:off x="58674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9" name="Oval 59"/>
          <p:cNvSpPr>
            <a:spLocks noChangeArrowheads="1"/>
          </p:cNvSpPr>
          <p:nvPr/>
        </p:nvSpPr>
        <p:spPr bwMode="auto">
          <a:xfrm>
            <a:off x="54102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0" name="Oval 60"/>
          <p:cNvSpPr>
            <a:spLocks noChangeArrowheads="1"/>
          </p:cNvSpPr>
          <p:nvPr/>
        </p:nvSpPr>
        <p:spPr bwMode="auto">
          <a:xfrm>
            <a:off x="51054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1" name="Oval 61"/>
          <p:cNvSpPr>
            <a:spLocks noChangeArrowheads="1"/>
          </p:cNvSpPr>
          <p:nvPr/>
        </p:nvSpPr>
        <p:spPr bwMode="auto">
          <a:xfrm>
            <a:off x="44958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2" name="Oval 62"/>
          <p:cNvSpPr>
            <a:spLocks noChangeArrowheads="1"/>
          </p:cNvSpPr>
          <p:nvPr/>
        </p:nvSpPr>
        <p:spPr bwMode="auto">
          <a:xfrm>
            <a:off x="4724400" y="4953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3" name="Oval 63"/>
          <p:cNvSpPr>
            <a:spLocks noChangeArrowheads="1"/>
          </p:cNvSpPr>
          <p:nvPr/>
        </p:nvSpPr>
        <p:spPr bwMode="auto">
          <a:xfrm>
            <a:off x="4953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4" name="Oval 64"/>
          <p:cNvSpPr>
            <a:spLocks noChangeArrowheads="1"/>
          </p:cNvSpPr>
          <p:nvPr/>
        </p:nvSpPr>
        <p:spPr bwMode="auto">
          <a:xfrm>
            <a:off x="41148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5" name="Oval 65"/>
          <p:cNvSpPr>
            <a:spLocks noChangeArrowheads="1"/>
          </p:cNvSpPr>
          <p:nvPr/>
        </p:nvSpPr>
        <p:spPr bwMode="auto">
          <a:xfrm>
            <a:off x="40386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6" name="Oval 66"/>
          <p:cNvSpPr>
            <a:spLocks noChangeArrowheads="1"/>
          </p:cNvSpPr>
          <p:nvPr/>
        </p:nvSpPr>
        <p:spPr bwMode="auto">
          <a:xfrm>
            <a:off x="35052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7" name="Oval 67"/>
          <p:cNvSpPr>
            <a:spLocks noChangeArrowheads="1"/>
          </p:cNvSpPr>
          <p:nvPr/>
        </p:nvSpPr>
        <p:spPr bwMode="auto">
          <a:xfrm>
            <a:off x="40386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8" name="Oval 68"/>
          <p:cNvSpPr>
            <a:spLocks noChangeArrowheads="1"/>
          </p:cNvSpPr>
          <p:nvPr/>
        </p:nvSpPr>
        <p:spPr bwMode="auto">
          <a:xfrm>
            <a:off x="42672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9" name="Oval 69"/>
          <p:cNvSpPr>
            <a:spLocks noChangeArrowheads="1"/>
          </p:cNvSpPr>
          <p:nvPr/>
        </p:nvSpPr>
        <p:spPr bwMode="auto">
          <a:xfrm>
            <a:off x="3733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0" name="Oval 70"/>
          <p:cNvSpPr>
            <a:spLocks noChangeArrowheads="1"/>
          </p:cNvSpPr>
          <p:nvPr/>
        </p:nvSpPr>
        <p:spPr bwMode="auto">
          <a:xfrm>
            <a:off x="42672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1" name="Oval 71"/>
          <p:cNvSpPr>
            <a:spLocks noChangeArrowheads="1"/>
          </p:cNvSpPr>
          <p:nvPr/>
        </p:nvSpPr>
        <p:spPr bwMode="auto">
          <a:xfrm>
            <a:off x="4724400"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2" name="Oval 72"/>
          <p:cNvSpPr>
            <a:spLocks noChangeArrowheads="1"/>
          </p:cNvSpPr>
          <p:nvPr/>
        </p:nvSpPr>
        <p:spPr bwMode="auto">
          <a:xfrm>
            <a:off x="4343400" y="182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3" name="Oval 73"/>
          <p:cNvSpPr>
            <a:spLocks noChangeArrowheads="1"/>
          </p:cNvSpPr>
          <p:nvPr/>
        </p:nvSpPr>
        <p:spPr bwMode="auto">
          <a:xfrm>
            <a:off x="50292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4" name="Oval 74"/>
          <p:cNvSpPr>
            <a:spLocks noChangeArrowheads="1"/>
          </p:cNvSpPr>
          <p:nvPr/>
        </p:nvSpPr>
        <p:spPr bwMode="auto">
          <a:xfrm>
            <a:off x="4191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5" name="Oval 75"/>
          <p:cNvSpPr>
            <a:spLocks noChangeArrowheads="1"/>
          </p:cNvSpPr>
          <p:nvPr/>
        </p:nvSpPr>
        <p:spPr bwMode="auto">
          <a:xfrm>
            <a:off x="37338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6" name="Oval 76"/>
          <p:cNvSpPr>
            <a:spLocks noChangeArrowheads="1"/>
          </p:cNvSpPr>
          <p:nvPr/>
        </p:nvSpPr>
        <p:spPr bwMode="auto">
          <a:xfrm>
            <a:off x="3657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7" name="Oval 77"/>
          <p:cNvSpPr>
            <a:spLocks noChangeArrowheads="1"/>
          </p:cNvSpPr>
          <p:nvPr/>
        </p:nvSpPr>
        <p:spPr bwMode="auto">
          <a:xfrm>
            <a:off x="3276600" y="2667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8" name="Oval 78"/>
          <p:cNvSpPr>
            <a:spLocks noChangeArrowheads="1"/>
          </p:cNvSpPr>
          <p:nvPr/>
        </p:nvSpPr>
        <p:spPr bwMode="auto">
          <a:xfrm>
            <a:off x="36576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9" name="Oval 79"/>
          <p:cNvSpPr>
            <a:spLocks noChangeArrowheads="1"/>
          </p:cNvSpPr>
          <p:nvPr/>
        </p:nvSpPr>
        <p:spPr bwMode="auto">
          <a:xfrm>
            <a:off x="2895600" y="3581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0" name="Oval 80"/>
          <p:cNvSpPr>
            <a:spLocks noChangeArrowheads="1"/>
          </p:cNvSpPr>
          <p:nvPr/>
        </p:nvSpPr>
        <p:spPr bwMode="auto">
          <a:xfrm>
            <a:off x="2819400" y="4419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1" name="Oval 81"/>
          <p:cNvSpPr>
            <a:spLocks noChangeArrowheads="1"/>
          </p:cNvSpPr>
          <p:nvPr/>
        </p:nvSpPr>
        <p:spPr bwMode="auto">
          <a:xfrm>
            <a:off x="3048000" y="5257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2" name="Oval 82"/>
          <p:cNvSpPr>
            <a:spLocks noChangeArrowheads="1"/>
          </p:cNvSpPr>
          <p:nvPr/>
        </p:nvSpPr>
        <p:spPr bwMode="auto">
          <a:xfrm>
            <a:off x="23622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3" name="Oval 83"/>
          <p:cNvSpPr>
            <a:spLocks noChangeArrowheads="1"/>
          </p:cNvSpPr>
          <p:nvPr/>
        </p:nvSpPr>
        <p:spPr bwMode="auto">
          <a:xfrm>
            <a:off x="1905000" y="487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4" name="Oval 84"/>
          <p:cNvSpPr>
            <a:spLocks noChangeArrowheads="1"/>
          </p:cNvSpPr>
          <p:nvPr/>
        </p:nvSpPr>
        <p:spPr bwMode="auto">
          <a:xfrm>
            <a:off x="19050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5" name="Oval 85"/>
          <p:cNvSpPr>
            <a:spLocks noChangeArrowheads="1"/>
          </p:cNvSpPr>
          <p:nvPr/>
        </p:nvSpPr>
        <p:spPr bwMode="auto">
          <a:xfrm>
            <a:off x="2514600" y="2743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6" name="Oval 86"/>
          <p:cNvSpPr>
            <a:spLocks noChangeArrowheads="1"/>
          </p:cNvSpPr>
          <p:nvPr/>
        </p:nvSpPr>
        <p:spPr bwMode="auto">
          <a:xfrm>
            <a:off x="2895600" y="1905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8" name="Oval 88"/>
          <p:cNvSpPr>
            <a:spLocks noChangeArrowheads="1"/>
          </p:cNvSpPr>
          <p:nvPr/>
        </p:nvSpPr>
        <p:spPr bwMode="auto">
          <a:xfrm>
            <a:off x="182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9" name="Oval 89"/>
          <p:cNvSpPr>
            <a:spLocks noChangeArrowheads="1"/>
          </p:cNvSpPr>
          <p:nvPr/>
        </p:nvSpPr>
        <p:spPr bwMode="auto">
          <a:xfrm>
            <a:off x="7620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10" name="Oval 90"/>
          <p:cNvSpPr>
            <a:spLocks noChangeArrowheads="1"/>
          </p:cNvSpPr>
          <p:nvPr/>
        </p:nvSpPr>
        <p:spPr bwMode="auto">
          <a:xfrm>
            <a:off x="838200" y="579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11" name="Oval 91"/>
          <p:cNvSpPr>
            <a:spLocks noChangeArrowheads="1"/>
          </p:cNvSpPr>
          <p:nvPr/>
        </p:nvSpPr>
        <p:spPr bwMode="auto">
          <a:xfrm>
            <a:off x="8382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12" name="Oval 92"/>
          <p:cNvSpPr>
            <a:spLocks noChangeArrowheads="1"/>
          </p:cNvSpPr>
          <p:nvPr/>
        </p:nvSpPr>
        <p:spPr bwMode="auto">
          <a:xfrm>
            <a:off x="990600" y="2286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13" name="Oval 93"/>
          <p:cNvSpPr>
            <a:spLocks noChangeArrowheads="1"/>
          </p:cNvSpPr>
          <p:nvPr/>
        </p:nvSpPr>
        <p:spPr bwMode="auto">
          <a:xfrm>
            <a:off x="1143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14" name="Oval 94"/>
          <p:cNvSpPr>
            <a:spLocks noChangeArrowheads="1"/>
          </p:cNvSpPr>
          <p:nvPr/>
        </p:nvSpPr>
        <p:spPr bwMode="auto">
          <a:xfrm>
            <a:off x="2590800" y="106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4416" name="Group 96"/>
          <p:cNvGrpSpPr>
            <a:grpSpLocks/>
          </p:cNvGrpSpPr>
          <p:nvPr/>
        </p:nvGrpSpPr>
        <p:grpSpPr bwMode="auto">
          <a:xfrm>
            <a:off x="3841750" y="1981200"/>
            <a:ext cx="2819400" cy="2895600"/>
            <a:chOff x="3744" y="4464"/>
            <a:chExt cx="1776" cy="1824"/>
          </a:xfrm>
        </p:grpSpPr>
        <p:sp>
          <p:nvSpPr>
            <p:cNvPr id="1464417"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4418" name="Group 98"/>
            <p:cNvGrpSpPr>
              <a:grpSpLocks/>
            </p:cNvGrpSpPr>
            <p:nvPr/>
          </p:nvGrpSpPr>
          <p:grpSpPr bwMode="auto">
            <a:xfrm>
              <a:off x="4491" y="5231"/>
              <a:ext cx="288" cy="288"/>
              <a:chOff x="4486" y="3484"/>
              <a:chExt cx="288" cy="288"/>
            </a:xfrm>
          </p:grpSpPr>
          <p:sp>
            <p:nvSpPr>
              <p:cNvPr id="1464419"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20"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421"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464422" name="AutoShape 102"/>
          <p:cNvSpPr>
            <a:spLocks noChangeArrowheads="1"/>
          </p:cNvSpPr>
          <p:nvPr/>
        </p:nvSpPr>
        <p:spPr bwMode="auto">
          <a:xfrm>
            <a:off x="7467600" y="914400"/>
            <a:ext cx="1447800" cy="6096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Region of</a:t>
            </a:r>
          </a:p>
          <a:p>
            <a:pPr algn="ctr" eaLnBrk="1" hangingPunct="1"/>
            <a:r>
              <a:rPr lang="en-US" sz="1600" b="0"/>
              <a:t>interest</a:t>
            </a:r>
          </a:p>
        </p:txBody>
      </p:sp>
      <p:sp>
        <p:nvSpPr>
          <p:cNvPr id="1464423" name="AutoShape 103"/>
          <p:cNvSpPr>
            <a:spLocks noChangeArrowheads="1"/>
          </p:cNvSpPr>
          <p:nvPr/>
        </p:nvSpPr>
        <p:spPr bwMode="auto">
          <a:xfrm>
            <a:off x="7467600" y="1600200"/>
            <a:ext cx="1447800" cy="6096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Center of</a:t>
            </a:r>
          </a:p>
          <a:p>
            <a:pPr algn="ctr" eaLnBrk="1" hangingPunct="1"/>
            <a:r>
              <a:rPr lang="en-US" sz="1600" b="0"/>
              <a:t>mass</a:t>
            </a:r>
          </a:p>
        </p:txBody>
      </p:sp>
      <p:sp>
        <p:nvSpPr>
          <p:cNvPr id="1464424" name="AutoShape 104"/>
          <p:cNvSpPr>
            <a:spLocks noChangeArrowheads="1"/>
          </p:cNvSpPr>
          <p:nvPr/>
        </p:nvSpPr>
        <p:spPr bwMode="auto">
          <a:xfrm>
            <a:off x="7467600" y="5410200"/>
            <a:ext cx="1447800" cy="6096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dirty="0"/>
              <a:t>Mean Shift</a:t>
            </a:r>
          </a:p>
          <a:p>
            <a:pPr algn="ctr" eaLnBrk="1" hangingPunct="1"/>
            <a:r>
              <a:rPr lang="en-US" sz="1600" b="0" dirty="0"/>
              <a:t>vector</a:t>
            </a:r>
          </a:p>
        </p:txBody>
      </p:sp>
      <p:grpSp>
        <p:nvGrpSpPr>
          <p:cNvPr id="1464425" name="Group 105"/>
          <p:cNvGrpSpPr>
            <a:grpSpLocks/>
          </p:cNvGrpSpPr>
          <p:nvPr/>
        </p:nvGrpSpPr>
        <p:grpSpPr bwMode="auto">
          <a:xfrm>
            <a:off x="5389563" y="3265488"/>
            <a:ext cx="457200" cy="457200"/>
            <a:chOff x="4486" y="3484"/>
            <a:chExt cx="288" cy="288"/>
          </a:xfrm>
        </p:grpSpPr>
        <p:sp>
          <p:nvSpPr>
            <p:cNvPr id="1464426" name="Oval 106"/>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27" name="Line 107"/>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428" name="Line 108"/>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64429" name="AutoShape 109"/>
          <p:cNvSpPr>
            <a:spLocks noChangeArrowheads="1"/>
          </p:cNvSpPr>
          <p:nvPr/>
        </p:nvSpPr>
        <p:spPr bwMode="auto">
          <a:xfrm rot="618372">
            <a:off x="5280025" y="3375025"/>
            <a:ext cx="381000" cy="152400"/>
          </a:xfrm>
          <a:prstGeom prst="rightArrow">
            <a:avLst>
              <a:gd name="adj1" fmla="val 50000"/>
              <a:gd name="adj2" fmla="val 6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32" name="Rectangle 112"/>
          <p:cNvSpPr>
            <a:spLocks noGrp="1" noChangeArrowheads="1"/>
          </p:cNvSpPr>
          <p:nvPr>
            <p:ph type="title"/>
          </p:nvPr>
        </p:nvSpPr>
        <p:spPr/>
        <p:txBody>
          <a:bodyPr/>
          <a:lstStyle/>
          <a:p>
            <a:r>
              <a:rPr lang="en-US"/>
              <a:t>Mean shift</a:t>
            </a:r>
          </a:p>
        </p:txBody>
      </p:sp>
      <p:sp>
        <p:nvSpPr>
          <p:cNvPr id="1464433" name="Rectangle 113"/>
          <p:cNvSpPr>
            <a:spLocks noChangeArrowheads="1"/>
          </p:cNvSpPr>
          <p:nvPr/>
        </p:nvSpPr>
        <p:spPr bwMode="auto">
          <a:xfrm>
            <a:off x="120650" y="6524625"/>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dirty="0"/>
              <a:t>Slide by Y. </a:t>
            </a:r>
            <a:r>
              <a:rPr lang="en-US" sz="1400" b="0" dirty="0" err="1"/>
              <a:t>Ukrainitz</a:t>
            </a:r>
            <a:r>
              <a:rPr lang="en-US" sz="1400" b="0" dirty="0"/>
              <a:t> &amp; B. </a:t>
            </a:r>
            <a:r>
              <a:rPr lang="en-US" sz="1400" b="0" dirty="0" err="1"/>
              <a:t>Sarel</a:t>
            </a:r>
            <a:endParaRPr lang="en-US" sz="1400" b="0" dirty="0"/>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39</a:t>
            </a:fld>
            <a:endParaRPr kumimoji="0" lang="en-US"/>
          </a:p>
        </p:txBody>
      </p:sp>
      <p:sp>
        <p:nvSpPr>
          <p:cNvPr id="111" name="Oval 87"/>
          <p:cNvSpPr>
            <a:spLocks noChangeArrowheads="1"/>
          </p:cNvSpPr>
          <p:nvPr/>
        </p:nvSpPr>
        <p:spPr bwMode="auto">
          <a:xfrm>
            <a:off x="1981200" y="1905000"/>
            <a:ext cx="304800" cy="3048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2532261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stCondLst>
                                    <p:cond delay="0"/>
                                  </p:stCondLst>
                                  <p:childTnLst>
                                    <p:set>
                                      <p:cBhvr>
                                        <p:cTn id="6" dur="1" fill="hold">
                                          <p:stCondLst>
                                            <p:cond delay="0"/>
                                          </p:stCondLst>
                                        </p:cTn>
                                        <p:tgtEl>
                                          <p:spTgt spid="1464425"/>
                                        </p:tgtEl>
                                        <p:attrNameLst>
                                          <p:attrName>style.visibility</p:attrName>
                                        </p:attrNameLst>
                                      </p:cBhvr>
                                      <p:to>
                                        <p:strVal val="visible"/>
                                      </p:to>
                                    </p:set>
                                    <p:anim calcmode="lin" valueType="num">
                                      <p:cBhvr>
                                        <p:cTn id="7" dur="500" fill="hold"/>
                                        <p:tgtEl>
                                          <p:spTgt spid="1464425"/>
                                        </p:tgtEl>
                                        <p:attrNameLst>
                                          <p:attrName>ppt_w</p:attrName>
                                        </p:attrNameLst>
                                      </p:cBhvr>
                                      <p:tavLst>
                                        <p:tav tm="0">
                                          <p:val>
                                            <p:strVal val="4*#ppt_w"/>
                                          </p:val>
                                        </p:tav>
                                        <p:tav tm="100000">
                                          <p:val>
                                            <p:strVal val="#ppt_w"/>
                                          </p:val>
                                        </p:tav>
                                      </p:tavLst>
                                    </p:anim>
                                    <p:anim calcmode="lin" valueType="num">
                                      <p:cBhvr>
                                        <p:cTn id="8" dur="500" fill="hold"/>
                                        <p:tgtEl>
                                          <p:spTgt spid="1464425"/>
                                        </p:tgtEl>
                                        <p:attrNameLst>
                                          <p:attrName>ppt_h</p:attrName>
                                        </p:attrNameLst>
                                      </p:cBhvr>
                                      <p:tavLst>
                                        <p:tav tm="0">
                                          <p:val>
                                            <p:strVal val="4*#ppt_h"/>
                                          </p:val>
                                        </p:tav>
                                        <p:tav tm="100000">
                                          <p:val>
                                            <p:strVal val="#ppt_h"/>
                                          </p:val>
                                        </p:tav>
                                      </p:tavLst>
                                    </p:anim>
                                  </p:childTnLst>
                                </p:cTn>
                              </p:par>
                            </p:childTnLst>
                          </p:cTn>
                        </p:par>
                        <p:par>
                          <p:cTn id="9" fill="hold" nodeType="afterGroup">
                            <p:stCondLst>
                              <p:cond delay="500"/>
                            </p:stCondLst>
                            <p:childTnLst>
                              <p:par>
                                <p:cTn id="10" presetID="22" presetClass="entr" presetSubtype="8" fill="hold" grpId="0" nodeType="afterEffect">
                                  <p:stCondLst>
                                    <p:cond delay="3000"/>
                                  </p:stCondLst>
                                  <p:childTnLst>
                                    <p:set>
                                      <p:cBhvr>
                                        <p:cTn id="11" dur="1" fill="hold">
                                          <p:stCondLst>
                                            <p:cond delay="0"/>
                                          </p:stCondLst>
                                        </p:cTn>
                                        <p:tgtEl>
                                          <p:spTgt spid="1464429"/>
                                        </p:tgtEl>
                                        <p:attrNameLst>
                                          <p:attrName>style.visibility</p:attrName>
                                        </p:attrNameLst>
                                      </p:cBhvr>
                                      <p:to>
                                        <p:strVal val="visible"/>
                                      </p:to>
                                    </p:set>
                                    <p:animEffect transition="in" filter="wipe(left)">
                                      <p:cBhvr>
                                        <p:cTn id="12" dur="500"/>
                                        <p:tgtEl>
                                          <p:spTgt spid="1464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4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idx="1"/>
          </p:nvPr>
        </p:nvSpPr>
        <p:spPr>
          <a:xfrm>
            <a:off x="457200" y="1076325"/>
            <a:ext cx="7772400" cy="5248275"/>
          </a:xfrm>
        </p:spPr>
        <p:txBody>
          <a:bodyPr/>
          <a:lstStyle/>
          <a:p>
            <a:r>
              <a:rPr lang="en-US" dirty="0"/>
              <a:t>Automated Automobile Driver , </a:t>
            </a:r>
            <a:r>
              <a:rPr lang="en-US" dirty="0" smtClean="0"/>
              <a:t>or smart camera in general.</a:t>
            </a:r>
          </a:p>
          <a:p>
            <a:r>
              <a:rPr lang="en-US" dirty="0" smtClean="0"/>
              <a:t>Build a software to </a:t>
            </a:r>
            <a:r>
              <a:rPr lang="en-US" dirty="0"/>
              <a:t>categorize </a:t>
            </a:r>
            <a:r>
              <a:rPr lang="en-US" dirty="0" smtClean="0"/>
              <a:t>personal </a:t>
            </a:r>
            <a:r>
              <a:rPr lang="en-US" dirty="0"/>
              <a:t>album images to proper </a:t>
            </a:r>
            <a:r>
              <a:rPr lang="en-US" dirty="0" smtClean="0"/>
              <a:t>catalogue.</a:t>
            </a:r>
          </a:p>
          <a:p>
            <a:r>
              <a:rPr lang="en-US" dirty="0"/>
              <a:t> </a:t>
            </a:r>
            <a:r>
              <a:rPr lang="en-US" dirty="0" smtClean="0"/>
              <a:t>Video tracking smart surveillance.</a:t>
            </a:r>
          </a:p>
          <a:p>
            <a:r>
              <a:rPr lang="en-US" dirty="0" smtClean="0"/>
              <a:t>Action recognition.</a:t>
            </a:r>
          </a:p>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a:t>
            </a:fld>
            <a:endParaRPr kumimoji="0" lang="en-US"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4038600"/>
            <a:ext cx="3235276"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7661" y="4081462"/>
            <a:ext cx="4597153" cy="231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77615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371" name="Oval 3"/>
          <p:cNvSpPr>
            <a:spLocks noChangeArrowheads="1"/>
          </p:cNvSpPr>
          <p:nvPr/>
        </p:nvSpPr>
        <p:spPr bwMode="auto">
          <a:xfrm>
            <a:off x="55626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2" name="Oval 4"/>
          <p:cNvSpPr>
            <a:spLocks noChangeArrowheads="1"/>
          </p:cNvSpPr>
          <p:nvPr/>
        </p:nvSpPr>
        <p:spPr bwMode="auto">
          <a:xfrm>
            <a:off x="5768975"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3" name="Oval 5"/>
          <p:cNvSpPr>
            <a:spLocks noChangeArrowheads="1"/>
          </p:cNvSpPr>
          <p:nvPr/>
        </p:nvSpPr>
        <p:spPr bwMode="auto">
          <a:xfrm>
            <a:off x="5692775" y="3276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4" name="Oval 6"/>
          <p:cNvSpPr>
            <a:spLocks noChangeArrowheads="1"/>
          </p:cNvSpPr>
          <p:nvPr/>
        </p:nvSpPr>
        <p:spPr bwMode="auto">
          <a:xfrm>
            <a:off x="5440363" y="32210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5" name="Oval 7"/>
          <p:cNvSpPr>
            <a:spLocks noChangeArrowheads="1"/>
          </p:cNvSpPr>
          <p:nvPr/>
        </p:nvSpPr>
        <p:spPr bwMode="auto">
          <a:xfrm>
            <a:off x="5681663"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6" name="Oval 8"/>
          <p:cNvSpPr>
            <a:spLocks noChangeArrowheads="1"/>
          </p:cNvSpPr>
          <p:nvPr/>
        </p:nvSpPr>
        <p:spPr bwMode="auto">
          <a:xfrm>
            <a:off x="5454650"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7" name="Oval 9"/>
          <p:cNvSpPr>
            <a:spLocks noChangeArrowheads="1"/>
          </p:cNvSpPr>
          <p:nvPr/>
        </p:nvSpPr>
        <p:spPr bwMode="auto">
          <a:xfrm>
            <a:off x="5932488" y="36147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8" name="Oval 10"/>
          <p:cNvSpPr>
            <a:spLocks noChangeArrowheads="1"/>
          </p:cNvSpPr>
          <p:nvPr/>
        </p:nvSpPr>
        <p:spPr bwMode="auto">
          <a:xfrm>
            <a:off x="5322888"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9" name="Oval 11"/>
          <p:cNvSpPr>
            <a:spLocks noChangeArrowheads="1"/>
          </p:cNvSpPr>
          <p:nvPr/>
        </p:nvSpPr>
        <p:spPr bwMode="auto">
          <a:xfrm>
            <a:off x="6062663"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0" name="Oval 12"/>
          <p:cNvSpPr>
            <a:spLocks noChangeArrowheads="1"/>
          </p:cNvSpPr>
          <p:nvPr/>
        </p:nvSpPr>
        <p:spPr bwMode="auto">
          <a:xfrm>
            <a:off x="5921375" y="314325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1" name="Oval 13"/>
          <p:cNvSpPr>
            <a:spLocks noChangeArrowheads="1"/>
          </p:cNvSpPr>
          <p:nvPr/>
        </p:nvSpPr>
        <p:spPr bwMode="auto">
          <a:xfrm>
            <a:off x="563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2" name="Oval 14"/>
          <p:cNvSpPr>
            <a:spLocks noChangeArrowheads="1"/>
          </p:cNvSpPr>
          <p:nvPr/>
        </p:nvSpPr>
        <p:spPr bwMode="auto">
          <a:xfrm>
            <a:off x="5791200" y="3810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3" name="Oval 15"/>
          <p:cNvSpPr>
            <a:spLocks noChangeArrowheads="1"/>
          </p:cNvSpPr>
          <p:nvPr/>
        </p:nvSpPr>
        <p:spPr bwMode="auto">
          <a:xfrm>
            <a:off x="5486400" y="38306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4" name="Oval 16"/>
          <p:cNvSpPr>
            <a:spLocks noChangeArrowheads="1"/>
          </p:cNvSpPr>
          <p:nvPr/>
        </p:nvSpPr>
        <p:spPr bwMode="auto">
          <a:xfrm>
            <a:off x="5181600" y="36798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5" name="Oval 17"/>
          <p:cNvSpPr>
            <a:spLocks noChangeArrowheads="1"/>
          </p:cNvSpPr>
          <p:nvPr/>
        </p:nvSpPr>
        <p:spPr bwMode="auto">
          <a:xfrm>
            <a:off x="49530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6" name="Oval 18"/>
          <p:cNvSpPr>
            <a:spLocks noChangeArrowheads="1"/>
          </p:cNvSpPr>
          <p:nvPr/>
        </p:nvSpPr>
        <p:spPr bwMode="auto">
          <a:xfrm>
            <a:off x="5181600" y="3200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7" name="Oval 19"/>
          <p:cNvSpPr>
            <a:spLocks noChangeArrowheads="1"/>
          </p:cNvSpPr>
          <p:nvPr/>
        </p:nvSpPr>
        <p:spPr bwMode="auto">
          <a:xfrm>
            <a:off x="62484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8" name="Oval 20"/>
          <p:cNvSpPr>
            <a:spLocks noChangeArrowheads="1"/>
          </p:cNvSpPr>
          <p:nvPr/>
        </p:nvSpPr>
        <p:spPr bwMode="auto">
          <a:xfrm>
            <a:off x="6172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9" name="Oval 21"/>
          <p:cNvSpPr>
            <a:spLocks noChangeArrowheads="1"/>
          </p:cNvSpPr>
          <p:nvPr/>
        </p:nvSpPr>
        <p:spPr bwMode="auto">
          <a:xfrm>
            <a:off x="5888038" y="409416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0" name="Oval 22"/>
          <p:cNvSpPr>
            <a:spLocks noChangeArrowheads="1"/>
          </p:cNvSpPr>
          <p:nvPr/>
        </p:nvSpPr>
        <p:spPr bwMode="auto">
          <a:xfrm>
            <a:off x="5486400" y="4114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1" name="Oval 23"/>
          <p:cNvSpPr>
            <a:spLocks noChangeArrowheads="1"/>
          </p:cNvSpPr>
          <p:nvPr/>
        </p:nvSpPr>
        <p:spPr bwMode="auto">
          <a:xfrm>
            <a:off x="5029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2" name="Oval 24"/>
          <p:cNvSpPr>
            <a:spLocks noChangeArrowheads="1"/>
          </p:cNvSpPr>
          <p:nvPr/>
        </p:nvSpPr>
        <p:spPr bwMode="auto">
          <a:xfrm>
            <a:off x="46482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3" name="Oval 25"/>
          <p:cNvSpPr>
            <a:spLocks noChangeArrowheads="1"/>
          </p:cNvSpPr>
          <p:nvPr/>
        </p:nvSpPr>
        <p:spPr bwMode="auto">
          <a:xfrm>
            <a:off x="45720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4" name="Oval 26"/>
          <p:cNvSpPr>
            <a:spLocks noChangeArrowheads="1"/>
          </p:cNvSpPr>
          <p:nvPr/>
        </p:nvSpPr>
        <p:spPr bwMode="auto">
          <a:xfrm>
            <a:off x="49530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5" name="Oval 27"/>
          <p:cNvSpPr>
            <a:spLocks noChangeArrowheads="1"/>
          </p:cNvSpPr>
          <p:nvPr/>
        </p:nvSpPr>
        <p:spPr bwMode="auto">
          <a:xfrm>
            <a:off x="53340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6" name="Oval 28"/>
          <p:cNvSpPr>
            <a:spLocks noChangeArrowheads="1"/>
          </p:cNvSpPr>
          <p:nvPr/>
        </p:nvSpPr>
        <p:spPr bwMode="auto">
          <a:xfrm>
            <a:off x="5921375"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7" name="Oval 29"/>
          <p:cNvSpPr>
            <a:spLocks noChangeArrowheads="1"/>
          </p:cNvSpPr>
          <p:nvPr/>
        </p:nvSpPr>
        <p:spPr bwMode="auto">
          <a:xfrm>
            <a:off x="56388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8" name="Oval 30"/>
          <p:cNvSpPr>
            <a:spLocks noChangeArrowheads="1"/>
          </p:cNvSpPr>
          <p:nvPr/>
        </p:nvSpPr>
        <p:spPr bwMode="auto">
          <a:xfrm>
            <a:off x="47244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9" name="Oval 31"/>
          <p:cNvSpPr>
            <a:spLocks noChangeArrowheads="1"/>
          </p:cNvSpPr>
          <p:nvPr/>
        </p:nvSpPr>
        <p:spPr bwMode="auto">
          <a:xfrm>
            <a:off x="51054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0" name="Oval 32"/>
          <p:cNvSpPr>
            <a:spLocks noChangeArrowheads="1"/>
          </p:cNvSpPr>
          <p:nvPr/>
        </p:nvSpPr>
        <p:spPr bwMode="auto">
          <a:xfrm>
            <a:off x="5638800" y="198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1" name="Oval 33"/>
          <p:cNvSpPr>
            <a:spLocks noChangeArrowheads="1"/>
          </p:cNvSpPr>
          <p:nvPr/>
        </p:nvSpPr>
        <p:spPr bwMode="auto">
          <a:xfrm>
            <a:off x="5181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2" name="Oval 34"/>
          <p:cNvSpPr>
            <a:spLocks noChangeArrowheads="1"/>
          </p:cNvSpPr>
          <p:nvPr/>
        </p:nvSpPr>
        <p:spPr bwMode="auto">
          <a:xfrm>
            <a:off x="5921375"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3" name="Oval 35"/>
          <p:cNvSpPr>
            <a:spLocks noChangeArrowheads="1"/>
          </p:cNvSpPr>
          <p:nvPr/>
        </p:nvSpPr>
        <p:spPr bwMode="auto">
          <a:xfrm>
            <a:off x="5921375" y="1371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4" name="Oval 36"/>
          <p:cNvSpPr>
            <a:spLocks noChangeArrowheads="1"/>
          </p:cNvSpPr>
          <p:nvPr/>
        </p:nvSpPr>
        <p:spPr bwMode="auto">
          <a:xfrm>
            <a:off x="6172200" y="2133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5" name="Oval 37"/>
          <p:cNvSpPr>
            <a:spLocks noChangeArrowheads="1"/>
          </p:cNvSpPr>
          <p:nvPr/>
        </p:nvSpPr>
        <p:spPr bwMode="auto">
          <a:xfrm>
            <a:off x="6259513" y="26765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6" name="Oval 38"/>
          <p:cNvSpPr>
            <a:spLocks noChangeArrowheads="1"/>
          </p:cNvSpPr>
          <p:nvPr/>
        </p:nvSpPr>
        <p:spPr bwMode="auto">
          <a:xfrm>
            <a:off x="62484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7" name="Oval 39"/>
          <p:cNvSpPr>
            <a:spLocks noChangeArrowheads="1"/>
          </p:cNvSpPr>
          <p:nvPr/>
        </p:nvSpPr>
        <p:spPr bwMode="auto">
          <a:xfrm>
            <a:off x="66294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8" name="Oval 40"/>
          <p:cNvSpPr>
            <a:spLocks noChangeArrowheads="1"/>
          </p:cNvSpPr>
          <p:nvPr/>
        </p:nvSpPr>
        <p:spPr bwMode="auto">
          <a:xfrm>
            <a:off x="66294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9" name="Oval 41"/>
          <p:cNvSpPr>
            <a:spLocks noChangeArrowheads="1"/>
          </p:cNvSpPr>
          <p:nvPr/>
        </p:nvSpPr>
        <p:spPr bwMode="auto">
          <a:xfrm>
            <a:off x="6553200" y="2057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0" name="Oval 42"/>
          <p:cNvSpPr>
            <a:spLocks noChangeArrowheads="1"/>
          </p:cNvSpPr>
          <p:nvPr/>
        </p:nvSpPr>
        <p:spPr bwMode="auto">
          <a:xfrm>
            <a:off x="63246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1" name="Oval 43"/>
          <p:cNvSpPr>
            <a:spLocks noChangeArrowheads="1"/>
          </p:cNvSpPr>
          <p:nvPr/>
        </p:nvSpPr>
        <p:spPr bwMode="auto">
          <a:xfrm>
            <a:off x="6934200" y="1295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2" name="Oval 44"/>
          <p:cNvSpPr>
            <a:spLocks noChangeArrowheads="1"/>
          </p:cNvSpPr>
          <p:nvPr/>
        </p:nvSpPr>
        <p:spPr bwMode="auto">
          <a:xfrm>
            <a:off x="7010400" y="1752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3" name="Oval 45"/>
          <p:cNvSpPr>
            <a:spLocks noChangeArrowheads="1"/>
          </p:cNvSpPr>
          <p:nvPr/>
        </p:nvSpPr>
        <p:spPr bwMode="auto">
          <a:xfrm>
            <a:off x="7315200" y="2362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4" name="Oval 46"/>
          <p:cNvSpPr>
            <a:spLocks noChangeArrowheads="1"/>
          </p:cNvSpPr>
          <p:nvPr/>
        </p:nvSpPr>
        <p:spPr bwMode="auto">
          <a:xfrm>
            <a:off x="6705600" y="3352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5" name="Oval 47"/>
          <p:cNvSpPr>
            <a:spLocks noChangeArrowheads="1"/>
          </p:cNvSpPr>
          <p:nvPr/>
        </p:nvSpPr>
        <p:spPr bwMode="auto">
          <a:xfrm>
            <a:off x="71628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6" name="Oval 48"/>
          <p:cNvSpPr>
            <a:spLocks noChangeArrowheads="1"/>
          </p:cNvSpPr>
          <p:nvPr/>
        </p:nvSpPr>
        <p:spPr bwMode="auto">
          <a:xfrm>
            <a:off x="7924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7" name="Oval 49"/>
          <p:cNvSpPr>
            <a:spLocks noChangeArrowheads="1"/>
          </p:cNvSpPr>
          <p:nvPr/>
        </p:nvSpPr>
        <p:spPr bwMode="auto">
          <a:xfrm>
            <a:off x="6934200" y="3886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8" name="Oval 50"/>
          <p:cNvSpPr>
            <a:spLocks noChangeArrowheads="1"/>
          </p:cNvSpPr>
          <p:nvPr/>
        </p:nvSpPr>
        <p:spPr bwMode="auto">
          <a:xfrm>
            <a:off x="7478713" y="343058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9" name="Oval 51"/>
          <p:cNvSpPr>
            <a:spLocks noChangeArrowheads="1"/>
          </p:cNvSpPr>
          <p:nvPr/>
        </p:nvSpPr>
        <p:spPr bwMode="auto">
          <a:xfrm>
            <a:off x="64770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0" name="Oval 52"/>
          <p:cNvSpPr>
            <a:spLocks noChangeArrowheads="1"/>
          </p:cNvSpPr>
          <p:nvPr/>
        </p:nvSpPr>
        <p:spPr bwMode="auto">
          <a:xfrm>
            <a:off x="7543800" y="4343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1" name="Oval 53"/>
          <p:cNvSpPr>
            <a:spLocks noChangeArrowheads="1"/>
          </p:cNvSpPr>
          <p:nvPr/>
        </p:nvSpPr>
        <p:spPr bwMode="auto">
          <a:xfrm>
            <a:off x="69342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2" name="Oval 54"/>
          <p:cNvSpPr>
            <a:spLocks noChangeArrowheads="1"/>
          </p:cNvSpPr>
          <p:nvPr/>
        </p:nvSpPr>
        <p:spPr bwMode="auto">
          <a:xfrm>
            <a:off x="60960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3" name="Oval 55"/>
          <p:cNvSpPr>
            <a:spLocks noChangeArrowheads="1"/>
          </p:cNvSpPr>
          <p:nvPr/>
        </p:nvSpPr>
        <p:spPr bwMode="auto">
          <a:xfrm>
            <a:off x="5638800" y="4495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4" name="Oval 56"/>
          <p:cNvSpPr>
            <a:spLocks noChangeArrowheads="1"/>
          </p:cNvSpPr>
          <p:nvPr/>
        </p:nvSpPr>
        <p:spPr bwMode="auto">
          <a:xfrm>
            <a:off x="60198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5" name="Oval 57"/>
          <p:cNvSpPr>
            <a:spLocks noChangeArrowheads="1"/>
          </p:cNvSpPr>
          <p:nvPr/>
        </p:nvSpPr>
        <p:spPr bwMode="auto">
          <a:xfrm>
            <a:off x="6477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6" name="Oval 58"/>
          <p:cNvSpPr>
            <a:spLocks noChangeArrowheads="1"/>
          </p:cNvSpPr>
          <p:nvPr/>
        </p:nvSpPr>
        <p:spPr bwMode="auto">
          <a:xfrm>
            <a:off x="58674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7" name="Oval 59"/>
          <p:cNvSpPr>
            <a:spLocks noChangeArrowheads="1"/>
          </p:cNvSpPr>
          <p:nvPr/>
        </p:nvSpPr>
        <p:spPr bwMode="auto">
          <a:xfrm>
            <a:off x="54102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8" name="Oval 60"/>
          <p:cNvSpPr>
            <a:spLocks noChangeArrowheads="1"/>
          </p:cNvSpPr>
          <p:nvPr/>
        </p:nvSpPr>
        <p:spPr bwMode="auto">
          <a:xfrm>
            <a:off x="51054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9" name="Oval 61"/>
          <p:cNvSpPr>
            <a:spLocks noChangeArrowheads="1"/>
          </p:cNvSpPr>
          <p:nvPr/>
        </p:nvSpPr>
        <p:spPr bwMode="auto">
          <a:xfrm>
            <a:off x="44958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0" name="Oval 62"/>
          <p:cNvSpPr>
            <a:spLocks noChangeArrowheads="1"/>
          </p:cNvSpPr>
          <p:nvPr/>
        </p:nvSpPr>
        <p:spPr bwMode="auto">
          <a:xfrm>
            <a:off x="4724400" y="4953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1" name="Oval 63"/>
          <p:cNvSpPr>
            <a:spLocks noChangeArrowheads="1"/>
          </p:cNvSpPr>
          <p:nvPr/>
        </p:nvSpPr>
        <p:spPr bwMode="auto">
          <a:xfrm>
            <a:off x="4953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2" name="Oval 64"/>
          <p:cNvSpPr>
            <a:spLocks noChangeArrowheads="1"/>
          </p:cNvSpPr>
          <p:nvPr/>
        </p:nvSpPr>
        <p:spPr bwMode="auto">
          <a:xfrm>
            <a:off x="41148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3" name="Oval 65"/>
          <p:cNvSpPr>
            <a:spLocks noChangeArrowheads="1"/>
          </p:cNvSpPr>
          <p:nvPr/>
        </p:nvSpPr>
        <p:spPr bwMode="auto">
          <a:xfrm>
            <a:off x="40386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4" name="Oval 66"/>
          <p:cNvSpPr>
            <a:spLocks noChangeArrowheads="1"/>
          </p:cNvSpPr>
          <p:nvPr/>
        </p:nvSpPr>
        <p:spPr bwMode="auto">
          <a:xfrm>
            <a:off x="35052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5" name="Oval 67"/>
          <p:cNvSpPr>
            <a:spLocks noChangeArrowheads="1"/>
          </p:cNvSpPr>
          <p:nvPr/>
        </p:nvSpPr>
        <p:spPr bwMode="auto">
          <a:xfrm>
            <a:off x="40386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6" name="Oval 68"/>
          <p:cNvSpPr>
            <a:spLocks noChangeArrowheads="1"/>
          </p:cNvSpPr>
          <p:nvPr/>
        </p:nvSpPr>
        <p:spPr bwMode="auto">
          <a:xfrm>
            <a:off x="42672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7" name="Oval 69"/>
          <p:cNvSpPr>
            <a:spLocks noChangeArrowheads="1"/>
          </p:cNvSpPr>
          <p:nvPr/>
        </p:nvSpPr>
        <p:spPr bwMode="auto">
          <a:xfrm>
            <a:off x="3733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8" name="Oval 70"/>
          <p:cNvSpPr>
            <a:spLocks noChangeArrowheads="1"/>
          </p:cNvSpPr>
          <p:nvPr/>
        </p:nvSpPr>
        <p:spPr bwMode="auto">
          <a:xfrm>
            <a:off x="42672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9" name="Oval 71"/>
          <p:cNvSpPr>
            <a:spLocks noChangeArrowheads="1"/>
          </p:cNvSpPr>
          <p:nvPr/>
        </p:nvSpPr>
        <p:spPr bwMode="auto">
          <a:xfrm>
            <a:off x="4724400"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0" name="Oval 72"/>
          <p:cNvSpPr>
            <a:spLocks noChangeArrowheads="1"/>
          </p:cNvSpPr>
          <p:nvPr/>
        </p:nvSpPr>
        <p:spPr bwMode="auto">
          <a:xfrm>
            <a:off x="4343400" y="182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1" name="Oval 73"/>
          <p:cNvSpPr>
            <a:spLocks noChangeArrowheads="1"/>
          </p:cNvSpPr>
          <p:nvPr/>
        </p:nvSpPr>
        <p:spPr bwMode="auto">
          <a:xfrm>
            <a:off x="50292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2" name="Oval 74"/>
          <p:cNvSpPr>
            <a:spLocks noChangeArrowheads="1"/>
          </p:cNvSpPr>
          <p:nvPr/>
        </p:nvSpPr>
        <p:spPr bwMode="auto">
          <a:xfrm>
            <a:off x="4191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3" name="Oval 75"/>
          <p:cNvSpPr>
            <a:spLocks noChangeArrowheads="1"/>
          </p:cNvSpPr>
          <p:nvPr/>
        </p:nvSpPr>
        <p:spPr bwMode="auto">
          <a:xfrm>
            <a:off x="37338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4" name="Oval 76"/>
          <p:cNvSpPr>
            <a:spLocks noChangeArrowheads="1"/>
          </p:cNvSpPr>
          <p:nvPr/>
        </p:nvSpPr>
        <p:spPr bwMode="auto">
          <a:xfrm>
            <a:off x="3657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5" name="Oval 77"/>
          <p:cNvSpPr>
            <a:spLocks noChangeArrowheads="1"/>
          </p:cNvSpPr>
          <p:nvPr/>
        </p:nvSpPr>
        <p:spPr bwMode="auto">
          <a:xfrm>
            <a:off x="3276600" y="2667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6" name="Oval 78"/>
          <p:cNvSpPr>
            <a:spLocks noChangeArrowheads="1"/>
          </p:cNvSpPr>
          <p:nvPr/>
        </p:nvSpPr>
        <p:spPr bwMode="auto">
          <a:xfrm>
            <a:off x="36576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7" name="Oval 79"/>
          <p:cNvSpPr>
            <a:spLocks noChangeArrowheads="1"/>
          </p:cNvSpPr>
          <p:nvPr/>
        </p:nvSpPr>
        <p:spPr bwMode="auto">
          <a:xfrm>
            <a:off x="2895600" y="3581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8" name="Oval 80"/>
          <p:cNvSpPr>
            <a:spLocks noChangeArrowheads="1"/>
          </p:cNvSpPr>
          <p:nvPr/>
        </p:nvSpPr>
        <p:spPr bwMode="auto">
          <a:xfrm>
            <a:off x="2819400" y="4419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9" name="Oval 81"/>
          <p:cNvSpPr>
            <a:spLocks noChangeArrowheads="1"/>
          </p:cNvSpPr>
          <p:nvPr/>
        </p:nvSpPr>
        <p:spPr bwMode="auto">
          <a:xfrm>
            <a:off x="3048000" y="5257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0" name="Oval 82"/>
          <p:cNvSpPr>
            <a:spLocks noChangeArrowheads="1"/>
          </p:cNvSpPr>
          <p:nvPr/>
        </p:nvSpPr>
        <p:spPr bwMode="auto">
          <a:xfrm>
            <a:off x="23622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1" name="Oval 83"/>
          <p:cNvSpPr>
            <a:spLocks noChangeArrowheads="1"/>
          </p:cNvSpPr>
          <p:nvPr/>
        </p:nvSpPr>
        <p:spPr bwMode="auto">
          <a:xfrm>
            <a:off x="1905000" y="487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2" name="Oval 84"/>
          <p:cNvSpPr>
            <a:spLocks noChangeArrowheads="1"/>
          </p:cNvSpPr>
          <p:nvPr/>
        </p:nvSpPr>
        <p:spPr bwMode="auto">
          <a:xfrm>
            <a:off x="19050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3" name="Oval 85"/>
          <p:cNvSpPr>
            <a:spLocks noChangeArrowheads="1"/>
          </p:cNvSpPr>
          <p:nvPr/>
        </p:nvSpPr>
        <p:spPr bwMode="auto">
          <a:xfrm>
            <a:off x="2514600" y="2743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4" name="Oval 86"/>
          <p:cNvSpPr>
            <a:spLocks noChangeArrowheads="1"/>
          </p:cNvSpPr>
          <p:nvPr/>
        </p:nvSpPr>
        <p:spPr bwMode="auto">
          <a:xfrm>
            <a:off x="2895600" y="1905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6" name="Oval 88"/>
          <p:cNvSpPr>
            <a:spLocks noChangeArrowheads="1"/>
          </p:cNvSpPr>
          <p:nvPr/>
        </p:nvSpPr>
        <p:spPr bwMode="auto">
          <a:xfrm>
            <a:off x="182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7" name="Oval 89"/>
          <p:cNvSpPr>
            <a:spLocks noChangeArrowheads="1"/>
          </p:cNvSpPr>
          <p:nvPr/>
        </p:nvSpPr>
        <p:spPr bwMode="auto">
          <a:xfrm>
            <a:off x="7620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8" name="Oval 90"/>
          <p:cNvSpPr>
            <a:spLocks noChangeArrowheads="1"/>
          </p:cNvSpPr>
          <p:nvPr/>
        </p:nvSpPr>
        <p:spPr bwMode="auto">
          <a:xfrm>
            <a:off x="838200" y="579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9" name="Oval 91"/>
          <p:cNvSpPr>
            <a:spLocks noChangeArrowheads="1"/>
          </p:cNvSpPr>
          <p:nvPr/>
        </p:nvSpPr>
        <p:spPr bwMode="auto">
          <a:xfrm>
            <a:off x="8382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60" name="Oval 92"/>
          <p:cNvSpPr>
            <a:spLocks noChangeArrowheads="1"/>
          </p:cNvSpPr>
          <p:nvPr/>
        </p:nvSpPr>
        <p:spPr bwMode="auto">
          <a:xfrm>
            <a:off x="990600" y="2286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61" name="Oval 93"/>
          <p:cNvSpPr>
            <a:spLocks noChangeArrowheads="1"/>
          </p:cNvSpPr>
          <p:nvPr/>
        </p:nvSpPr>
        <p:spPr bwMode="auto">
          <a:xfrm>
            <a:off x="1143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62" name="Oval 94"/>
          <p:cNvSpPr>
            <a:spLocks noChangeArrowheads="1"/>
          </p:cNvSpPr>
          <p:nvPr/>
        </p:nvSpPr>
        <p:spPr bwMode="auto">
          <a:xfrm>
            <a:off x="2590800" y="106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6464" name="Group 96"/>
          <p:cNvGrpSpPr>
            <a:grpSpLocks/>
          </p:cNvGrpSpPr>
          <p:nvPr/>
        </p:nvGrpSpPr>
        <p:grpSpPr bwMode="auto">
          <a:xfrm>
            <a:off x="3841750" y="1981200"/>
            <a:ext cx="2819400" cy="2895600"/>
            <a:chOff x="3744" y="4464"/>
            <a:chExt cx="1776" cy="1824"/>
          </a:xfrm>
        </p:grpSpPr>
        <p:sp>
          <p:nvSpPr>
            <p:cNvPr id="1466465"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6466" name="Group 98"/>
            <p:cNvGrpSpPr>
              <a:grpSpLocks/>
            </p:cNvGrpSpPr>
            <p:nvPr/>
          </p:nvGrpSpPr>
          <p:grpSpPr bwMode="auto">
            <a:xfrm>
              <a:off x="4491" y="5231"/>
              <a:ext cx="288" cy="288"/>
              <a:chOff x="4486" y="3484"/>
              <a:chExt cx="288" cy="288"/>
            </a:xfrm>
          </p:grpSpPr>
          <p:sp>
            <p:nvSpPr>
              <p:cNvPr id="1466467"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68"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6469"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466470" name="AutoShape 102"/>
          <p:cNvSpPr>
            <a:spLocks noChangeArrowheads="1"/>
          </p:cNvSpPr>
          <p:nvPr/>
        </p:nvSpPr>
        <p:spPr bwMode="auto">
          <a:xfrm>
            <a:off x="7467600" y="914400"/>
            <a:ext cx="1447800" cy="6096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Region of</a:t>
            </a:r>
          </a:p>
          <a:p>
            <a:pPr algn="ctr" eaLnBrk="1" hangingPunct="1"/>
            <a:r>
              <a:rPr lang="en-US" sz="1600" b="0"/>
              <a:t>interest</a:t>
            </a:r>
          </a:p>
        </p:txBody>
      </p:sp>
      <p:sp>
        <p:nvSpPr>
          <p:cNvPr id="1466471" name="AutoShape 103"/>
          <p:cNvSpPr>
            <a:spLocks noChangeArrowheads="1"/>
          </p:cNvSpPr>
          <p:nvPr/>
        </p:nvSpPr>
        <p:spPr bwMode="auto">
          <a:xfrm>
            <a:off x="7467600" y="1600200"/>
            <a:ext cx="1447800" cy="6096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Center of</a:t>
            </a:r>
          </a:p>
          <a:p>
            <a:pPr algn="ctr" eaLnBrk="1" hangingPunct="1"/>
            <a:r>
              <a:rPr lang="en-US" sz="1600" b="0"/>
              <a:t>mass</a:t>
            </a:r>
          </a:p>
        </p:txBody>
      </p:sp>
      <p:sp>
        <p:nvSpPr>
          <p:cNvPr id="1466472" name="AutoShape 104"/>
          <p:cNvSpPr>
            <a:spLocks noChangeArrowheads="1"/>
          </p:cNvSpPr>
          <p:nvPr/>
        </p:nvSpPr>
        <p:spPr bwMode="auto">
          <a:xfrm>
            <a:off x="7467600" y="5410200"/>
            <a:ext cx="1447800" cy="6096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Mean Shift</a:t>
            </a:r>
          </a:p>
          <a:p>
            <a:pPr algn="ctr" eaLnBrk="1" hangingPunct="1"/>
            <a:r>
              <a:rPr lang="en-US" sz="1600" b="0"/>
              <a:t>vector</a:t>
            </a:r>
          </a:p>
        </p:txBody>
      </p:sp>
      <p:grpSp>
        <p:nvGrpSpPr>
          <p:cNvPr id="1466473" name="Group 105"/>
          <p:cNvGrpSpPr>
            <a:grpSpLocks/>
          </p:cNvGrpSpPr>
          <p:nvPr/>
        </p:nvGrpSpPr>
        <p:grpSpPr bwMode="auto">
          <a:xfrm>
            <a:off x="5389563" y="3265488"/>
            <a:ext cx="457200" cy="457200"/>
            <a:chOff x="4486" y="3484"/>
            <a:chExt cx="288" cy="288"/>
          </a:xfrm>
        </p:grpSpPr>
        <p:sp>
          <p:nvSpPr>
            <p:cNvPr id="1466474" name="Oval 106"/>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75" name="Line 107"/>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6476" name="Line 108"/>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66479" name="Rectangle 111"/>
          <p:cNvSpPr>
            <a:spLocks noGrp="1" noChangeArrowheads="1"/>
          </p:cNvSpPr>
          <p:nvPr>
            <p:ph type="title"/>
          </p:nvPr>
        </p:nvSpPr>
        <p:spPr/>
        <p:txBody>
          <a:bodyPr/>
          <a:lstStyle/>
          <a:p>
            <a:r>
              <a:rPr lang="en-US"/>
              <a:t>Mean shift</a:t>
            </a:r>
          </a:p>
        </p:txBody>
      </p:sp>
      <p:sp>
        <p:nvSpPr>
          <p:cNvPr id="1466480" name="Rectangle 112"/>
          <p:cNvSpPr>
            <a:spLocks noChangeArrowheads="1"/>
          </p:cNvSpPr>
          <p:nvPr/>
        </p:nvSpPr>
        <p:spPr bwMode="auto">
          <a:xfrm>
            <a:off x="120650" y="6524625"/>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t>Slide by Y. Ukrainitz &amp; B. Sarel</a:t>
            </a:r>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40</a:t>
            </a:fld>
            <a:endParaRPr kumimoji="0" lang="en-US"/>
          </a:p>
        </p:txBody>
      </p:sp>
      <p:sp>
        <p:nvSpPr>
          <p:cNvPr id="110" name="Oval 87"/>
          <p:cNvSpPr>
            <a:spLocks noChangeArrowheads="1"/>
          </p:cNvSpPr>
          <p:nvPr/>
        </p:nvSpPr>
        <p:spPr bwMode="auto">
          <a:xfrm>
            <a:off x="1981200" y="1905000"/>
            <a:ext cx="304800" cy="3048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630516649"/>
      </p:ext>
    </p:extLst>
  </p:cSld>
  <p:clrMapOvr>
    <a:masterClrMapping/>
  </p:clrMapOvr>
  <p:transition advTm="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3.88889E-6 -3.01874E-6 L 0.03993 0.01111 " pathEditMode="relative" rAng="0" ptsTypes="AA">
                                      <p:cBhvr>
                                        <p:cTn id="6" dur="2000" fill="hold"/>
                                        <p:tgtEl>
                                          <p:spTgt spid="1466464"/>
                                        </p:tgtEl>
                                        <p:attrNameLst>
                                          <p:attrName>ppt_x</p:attrName>
                                          <p:attrName>ppt_y</p:attrName>
                                        </p:attrNameLst>
                                      </p:cBhvr>
                                      <p:rCtr x="1997" y="555"/>
                                    </p:animMotion>
                                  </p:childTnLst>
                                </p:cTn>
                              </p:par>
                            </p:childTnLst>
                          </p:cTn>
                        </p:par>
                        <p:par>
                          <p:cTn id="7" fill="hold" nodeType="afterGroup">
                            <p:stCondLst>
                              <p:cond delay="2000"/>
                            </p:stCondLst>
                            <p:childTnLst>
                              <p:par>
                                <p:cTn id="8" presetID="1" presetClass="exit" presetSubtype="0" fill="hold" nodeType="afterEffect">
                                  <p:stCondLst>
                                    <p:cond delay="0"/>
                                  </p:stCondLst>
                                  <p:childTnLst>
                                    <p:set>
                                      <p:cBhvr>
                                        <p:cTn id="9" dur="1" fill="hold">
                                          <p:stCondLst>
                                            <p:cond delay="0"/>
                                          </p:stCondLst>
                                        </p:cTn>
                                        <p:tgtEl>
                                          <p:spTgt spid="14664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419" name="Oval 3"/>
          <p:cNvSpPr>
            <a:spLocks noChangeArrowheads="1"/>
          </p:cNvSpPr>
          <p:nvPr/>
        </p:nvSpPr>
        <p:spPr bwMode="auto">
          <a:xfrm>
            <a:off x="55626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0" name="Oval 4"/>
          <p:cNvSpPr>
            <a:spLocks noChangeArrowheads="1"/>
          </p:cNvSpPr>
          <p:nvPr/>
        </p:nvSpPr>
        <p:spPr bwMode="auto">
          <a:xfrm>
            <a:off x="5768975"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1" name="Oval 5"/>
          <p:cNvSpPr>
            <a:spLocks noChangeArrowheads="1"/>
          </p:cNvSpPr>
          <p:nvPr/>
        </p:nvSpPr>
        <p:spPr bwMode="auto">
          <a:xfrm>
            <a:off x="5692775" y="3276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2" name="Oval 6"/>
          <p:cNvSpPr>
            <a:spLocks noChangeArrowheads="1"/>
          </p:cNvSpPr>
          <p:nvPr/>
        </p:nvSpPr>
        <p:spPr bwMode="auto">
          <a:xfrm>
            <a:off x="5440363" y="32210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3" name="Oval 7"/>
          <p:cNvSpPr>
            <a:spLocks noChangeArrowheads="1"/>
          </p:cNvSpPr>
          <p:nvPr/>
        </p:nvSpPr>
        <p:spPr bwMode="auto">
          <a:xfrm>
            <a:off x="5681663"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4" name="Oval 8"/>
          <p:cNvSpPr>
            <a:spLocks noChangeArrowheads="1"/>
          </p:cNvSpPr>
          <p:nvPr/>
        </p:nvSpPr>
        <p:spPr bwMode="auto">
          <a:xfrm>
            <a:off x="5454650"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5" name="Oval 9"/>
          <p:cNvSpPr>
            <a:spLocks noChangeArrowheads="1"/>
          </p:cNvSpPr>
          <p:nvPr/>
        </p:nvSpPr>
        <p:spPr bwMode="auto">
          <a:xfrm>
            <a:off x="5932488" y="36147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6" name="Oval 10"/>
          <p:cNvSpPr>
            <a:spLocks noChangeArrowheads="1"/>
          </p:cNvSpPr>
          <p:nvPr/>
        </p:nvSpPr>
        <p:spPr bwMode="auto">
          <a:xfrm>
            <a:off x="5322888"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7" name="Oval 11"/>
          <p:cNvSpPr>
            <a:spLocks noChangeArrowheads="1"/>
          </p:cNvSpPr>
          <p:nvPr/>
        </p:nvSpPr>
        <p:spPr bwMode="auto">
          <a:xfrm>
            <a:off x="6062663"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8" name="Oval 12"/>
          <p:cNvSpPr>
            <a:spLocks noChangeArrowheads="1"/>
          </p:cNvSpPr>
          <p:nvPr/>
        </p:nvSpPr>
        <p:spPr bwMode="auto">
          <a:xfrm>
            <a:off x="5921375" y="314325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9" name="Oval 13"/>
          <p:cNvSpPr>
            <a:spLocks noChangeArrowheads="1"/>
          </p:cNvSpPr>
          <p:nvPr/>
        </p:nvSpPr>
        <p:spPr bwMode="auto">
          <a:xfrm>
            <a:off x="563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0" name="Oval 14"/>
          <p:cNvSpPr>
            <a:spLocks noChangeArrowheads="1"/>
          </p:cNvSpPr>
          <p:nvPr/>
        </p:nvSpPr>
        <p:spPr bwMode="auto">
          <a:xfrm>
            <a:off x="5791200" y="3810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1" name="Oval 15"/>
          <p:cNvSpPr>
            <a:spLocks noChangeArrowheads="1"/>
          </p:cNvSpPr>
          <p:nvPr/>
        </p:nvSpPr>
        <p:spPr bwMode="auto">
          <a:xfrm>
            <a:off x="5486400" y="38306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2" name="Oval 16"/>
          <p:cNvSpPr>
            <a:spLocks noChangeArrowheads="1"/>
          </p:cNvSpPr>
          <p:nvPr/>
        </p:nvSpPr>
        <p:spPr bwMode="auto">
          <a:xfrm>
            <a:off x="5181600" y="36798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3" name="Oval 17"/>
          <p:cNvSpPr>
            <a:spLocks noChangeArrowheads="1"/>
          </p:cNvSpPr>
          <p:nvPr/>
        </p:nvSpPr>
        <p:spPr bwMode="auto">
          <a:xfrm>
            <a:off x="49530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4" name="Oval 18"/>
          <p:cNvSpPr>
            <a:spLocks noChangeArrowheads="1"/>
          </p:cNvSpPr>
          <p:nvPr/>
        </p:nvSpPr>
        <p:spPr bwMode="auto">
          <a:xfrm>
            <a:off x="5181600" y="3200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5" name="Oval 19"/>
          <p:cNvSpPr>
            <a:spLocks noChangeArrowheads="1"/>
          </p:cNvSpPr>
          <p:nvPr/>
        </p:nvSpPr>
        <p:spPr bwMode="auto">
          <a:xfrm>
            <a:off x="62484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6" name="Oval 20"/>
          <p:cNvSpPr>
            <a:spLocks noChangeArrowheads="1"/>
          </p:cNvSpPr>
          <p:nvPr/>
        </p:nvSpPr>
        <p:spPr bwMode="auto">
          <a:xfrm>
            <a:off x="6172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7" name="Oval 21"/>
          <p:cNvSpPr>
            <a:spLocks noChangeArrowheads="1"/>
          </p:cNvSpPr>
          <p:nvPr/>
        </p:nvSpPr>
        <p:spPr bwMode="auto">
          <a:xfrm>
            <a:off x="5888038" y="409416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8" name="Oval 22"/>
          <p:cNvSpPr>
            <a:spLocks noChangeArrowheads="1"/>
          </p:cNvSpPr>
          <p:nvPr/>
        </p:nvSpPr>
        <p:spPr bwMode="auto">
          <a:xfrm>
            <a:off x="5486400" y="4114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9" name="Oval 23"/>
          <p:cNvSpPr>
            <a:spLocks noChangeArrowheads="1"/>
          </p:cNvSpPr>
          <p:nvPr/>
        </p:nvSpPr>
        <p:spPr bwMode="auto">
          <a:xfrm>
            <a:off x="5029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0" name="Oval 24"/>
          <p:cNvSpPr>
            <a:spLocks noChangeArrowheads="1"/>
          </p:cNvSpPr>
          <p:nvPr/>
        </p:nvSpPr>
        <p:spPr bwMode="auto">
          <a:xfrm>
            <a:off x="46482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1" name="Oval 25"/>
          <p:cNvSpPr>
            <a:spLocks noChangeArrowheads="1"/>
          </p:cNvSpPr>
          <p:nvPr/>
        </p:nvSpPr>
        <p:spPr bwMode="auto">
          <a:xfrm>
            <a:off x="45720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2" name="Oval 26"/>
          <p:cNvSpPr>
            <a:spLocks noChangeArrowheads="1"/>
          </p:cNvSpPr>
          <p:nvPr/>
        </p:nvSpPr>
        <p:spPr bwMode="auto">
          <a:xfrm>
            <a:off x="49530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3" name="Oval 27"/>
          <p:cNvSpPr>
            <a:spLocks noChangeArrowheads="1"/>
          </p:cNvSpPr>
          <p:nvPr/>
        </p:nvSpPr>
        <p:spPr bwMode="auto">
          <a:xfrm>
            <a:off x="53340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4" name="Oval 28"/>
          <p:cNvSpPr>
            <a:spLocks noChangeArrowheads="1"/>
          </p:cNvSpPr>
          <p:nvPr/>
        </p:nvSpPr>
        <p:spPr bwMode="auto">
          <a:xfrm>
            <a:off x="5921375"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5" name="Oval 29"/>
          <p:cNvSpPr>
            <a:spLocks noChangeArrowheads="1"/>
          </p:cNvSpPr>
          <p:nvPr/>
        </p:nvSpPr>
        <p:spPr bwMode="auto">
          <a:xfrm>
            <a:off x="56388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6" name="Oval 30"/>
          <p:cNvSpPr>
            <a:spLocks noChangeArrowheads="1"/>
          </p:cNvSpPr>
          <p:nvPr/>
        </p:nvSpPr>
        <p:spPr bwMode="auto">
          <a:xfrm>
            <a:off x="47244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7" name="Oval 31"/>
          <p:cNvSpPr>
            <a:spLocks noChangeArrowheads="1"/>
          </p:cNvSpPr>
          <p:nvPr/>
        </p:nvSpPr>
        <p:spPr bwMode="auto">
          <a:xfrm>
            <a:off x="51054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8" name="Oval 32"/>
          <p:cNvSpPr>
            <a:spLocks noChangeArrowheads="1"/>
          </p:cNvSpPr>
          <p:nvPr/>
        </p:nvSpPr>
        <p:spPr bwMode="auto">
          <a:xfrm>
            <a:off x="5638800" y="198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9" name="Oval 33"/>
          <p:cNvSpPr>
            <a:spLocks noChangeArrowheads="1"/>
          </p:cNvSpPr>
          <p:nvPr/>
        </p:nvSpPr>
        <p:spPr bwMode="auto">
          <a:xfrm>
            <a:off x="5181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0" name="Oval 34"/>
          <p:cNvSpPr>
            <a:spLocks noChangeArrowheads="1"/>
          </p:cNvSpPr>
          <p:nvPr/>
        </p:nvSpPr>
        <p:spPr bwMode="auto">
          <a:xfrm>
            <a:off x="5921375"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1" name="Oval 35"/>
          <p:cNvSpPr>
            <a:spLocks noChangeArrowheads="1"/>
          </p:cNvSpPr>
          <p:nvPr/>
        </p:nvSpPr>
        <p:spPr bwMode="auto">
          <a:xfrm>
            <a:off x="5921375" y="1371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2" name="Oval 36"/>
          <p:cNvSpPr>
            <a:spLocks noChangeArrowheads="1"/>
          </p:cNvSpPr>
          <p:nvPr/>
        </p:nvSpPr>
        <p:spPr bwMode="auto">
          <a:xfrm>
            <a:off x="6172200" y="2133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3" name="Oval 37"/>
          <p:cNvSpPr>
            <a:spLocks noChangeArrowheads="1"/>
          </p:cNvSpPr>
          <p:nvPr/>
        </p:nvSpPr>
        <p:spPr bwMode="auto">
          <a:xfrm>
            <a:off x="6259513" y="26765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4" name="Oval 38"/>
          <p:cNvSpPr>
            <a:spLocks noChangeArrowheads="1"/>
          </p:cNvSpPr>
          <p:nvPr/>
        </p:nvSpPr>
        <p:spPr bwMode="auto">
          <a:xfrm>
            <a:off x="62484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5" name="Oval 39"/>
          <p:cNvSpPr>
            <a:spLocks noChangeArrowheads="1"/>
          </p:cNvSpPr>
          <p:nvPr/>
        </p:nvSpPr>
        <p:spPr bwMode="auto">
          <a:xfrm>
            <a:off x="66294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6" name="Oval 40"/>
          <p:cNvSpPr>
            <a:spLocks noChangeArrowheads="1"/>
          </p:cNvSpPr>
          <p:nvPr/>
        </p:nvSpPr>
        <p:spPr bwMode="auto">
          <a:xfrm>
            <a:off x="66294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7" name="Oval 41"/>
          <p:cNvSpPr>
            <a:spLocks noChangeArrowheads="1"/>
          </p:cNvSpPr>
          <p:nvPr/>
        </p:nvSpPr>
        <p:spPr bwMode="auto">
          <a:xfrm>
            <a:off x="6553200" y="2057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8" name="Oval 42"/>
          <p:cNvSpPr>
            <a:spLocks noChangeArrowheads="1"/>
          </p:cNvSpPr>
          <p:nvPr/>
        </p:nvSpPr>
        <p:spPr bwMode="auto">
          <a:xfrm>
            <a:off x="63246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9" name="Oval 43"/>
          <p:cNvSpPr>
            <a:spLocks noChangeArrowheads="1"/>
          </p:cNvSpPr>
          <p:nvPr/>
        </p:nvSpPr>
        <p:spPr bwMode="auto">
          <a:xfrm>
            <a:off x="6934200" y="1295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0" name="Oval 44"/>
          <p:cNvSpPr>
            <a:spLocks noChangeArrowheads="1"/>
          </p:cNvSpPr>
          <p:nvPr/>
        </p:nvSpPr>
        <p:spPr bwMode="auto">
          <a:xfrm>
            <a:off x="7010400" y="1752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1" name="Oval 45"/>
          <p:cNvSpPr>
            <a:spLocks noChangeArrowheads="1"/>
          </p:cNvSpPr>
          <p:nvPr/>
        </p:nvSpPr>
        <p:spPr bwMode="auto">
          <a:xfrm>
            <a:off x="7315200" y="2362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2" name="Oval 46"/>
          <p:cNvSpPr>
            <a:spLocks noChangeArrowheads="1"/>
          </p:cNvSpPr>
          <p:nvPr/>
        </p:nvSpPr>
        <p:spPr bwMode="auto">
          <a:xfrm>
            <a:off x="6705600" y="3352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3" name="Oval 47"/>
          <p:cNvSpPr>
            <a:spLocks noChangeArrowheads="1"/>
          </p:cNvSpPr>
          <p:nvPr/>
        </p:nvSpPr>
        <p:spPr bwMode="auto">
          <a:xfrm>
            <a:off x="71628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4" name="Oval 48"/>
          <p:cNvSpPr>
            <a:spLocks noChangeArrowheads="1"/>
          </p:cNvSpPr>
          <p:nvPr/>
        </p:nvSpPr>
        <p:spPr bwMode="auto">
          <a:xfrm>
            <a:off x="7924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5" name="Oval 49"/>
          <p:cNvSpPr>
            <a:spLocks noChangeArrowheads="1"/>
          </p:cNvSpPr>
          <p:nvPr/>
        </p:nvSpPr>
        <p:spPr bwMode="auto">
          <a:xfrm>
            <a:off x="6934200" y="3886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6" name="Oval 50"/>
          <p:cNvSpPr>
            <a:spLocks noChangeArrowheads="1"/>
          </p:cNvSpPr>
          <p:nvPr/>
        </p:nvSpPr>
        <p:spPr bwMode="auto">
          <a:xfrm>
            <a:off x="7478713" y="343058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7" name="Oval 51"/>
          <p:cNvSpPr>
            <a:spLocks noChangeArrowheads="1"/>
          </p:cNvSpPr>
          <p:nvPr/>
        </p:nvSpPr>
        <p:spPr bwMode="auto">
          <a:xfrm>
            <a:off x="64770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8" name="Oval 52"/>
          <p:cNvSpPr>
            <a:spLocks noChangeArrowheads="1"/>
          </p:cNvSpPr>
          <p:nvPr/>
        </p:nvSpPr>
        <p:spPr bwMode="auto">
          <a:xfrm>
            <a:off x="7543800" y="4343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9" name="Oval 53"/>
          <p:cNvSpPr>
            <a:spLocks noChangeArrowheads="1"/>
          </p:cNvSpPr>
          <p:nvPr/>
        </p:nvSpPr>
        <p:spPr bwMode="auto">
          <a:xfrm>
            <a:off x="69342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0" name="Oval 54"/>
          <p:cNvSpPr>
            <a:spLocks noChangeArrowheads="1"/>
          </p:cNvSpPr>
          <p:nvPr/>
        </p:nvSpPr>
        <p:spPr bwMode="auto">
          <a:xfrm>
            <a:off x="60960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1" name="Oval 55"/>
          <p:cNvSpPr>
            <a:spLocks noChangeArrowheads="1"/>
          </p:cNvSpPr>
          <p:nvPr/>
        </p:nvSpPr>
        <p:spPr bwMode="auto">
          <a:xfrm>
            <a:off x="5638800" y="4495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2" name="Oval 56"/>
          <p:cNvSpPr>
            <a:spLocks noChangeArrowheads="1"/>
          </p:cNvSpPr>
          <p:nvPr/>
        </p:nvSpPr>
        <p:spPr bwMode="auto">
          <a:xfrm>
            <a:off x="60198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3" name="Oval 57"/>
          <p:cNvSpPr>
            <a:spLocks noChangeArrowheads="1"/>
          </p:cNvSpPr>
          <p:nvPr/>
        </p:nvSpPr>
        <p:spPr bwMode="auto">
          <a:xfrm>
            <a:off x="6477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4" name="Oval 58"/>
          <p:cNvSpPr>
            <a:spLocks noChangeArrowheads="1"/>
          </p:cNvSpPr>
          <p:nvPr/>
        </p:nvSpPr>
        <p:spPr bwMode="auto">
          <a:xfrm>
            <a:off x="58674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5" name="Oval 59"/>
          <p:cNvSpPr>
            <a:spLocks noChangeArrowheads="1"/>
          </p:cNvSpPr>
          <p:nvPr/>
        </p:nvSpPr>
        <p:spPr bwMode="auto">
          <a:xfrm>
            <a:off x="54102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6" name="Oval 60"/>
          <p:cNvSpPr>
            <a:spLocks noChangeArrowheads="1"/>
          </p:cNvSpPr>
          <p:nvPr/>
        </p:nvSpPr>
        <p:spPr bwMode="auto">
          <a:xfrm>
            <a:off x="51054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7" name="Oval 61"/>
          <p:cNvSpPr>
            <a:spLocks noChangeArrowheads="1"/>
          </p:cNvSpPr>
          <p:nvPr/>
        </p:nvSpPr>
        <p:spPr bwMode="auto">
          <a:xfrm>
            <a:off x="44958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8" name="Oval 62"/>
          <p:cNvSpPr>
            <a:spLocks noChangeArrowheads="1"/>
          </p:cNvSpPr>
          <p:nvPr/>
        </p:nvSpPr>
        <p:spPr bwMode="auto">
          <a:xfrm>
            <a:off x="4724400" y="4953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9" name="Oval 63"/>
          <p:cNvSpPr>
            <a:spLocks noChangeArrowheads="1"/>
          </p:cNvSpPr>
          <p:nvPr/>
        </p:nvSpPr>
        <p:spPr bwMode="auto">
          <a:xfrm>
            <a:off x="4953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0" name="Oval 64"/>
          <p:cNvSpPr>
            <a:spLocks noChangeArrowheads="1"/>
          </p:cNvSpPr>
          <p:nvPr/>
        </p:nvSpPr>
        <p:spPr bwMode="auto">
          <a:xfrm>
            <a:off x="41148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1" name="Oval 65"/>
          <p:cNvSpPr>
            <a:spLocks noChangeArrowheads="1"/>
          </p:cNvSpPr>
          <p:nvPr/>
        </p:nvSpPr>
        <p:spPr bwMode="auto">
          <a:xfrm>
            <a:off x="40386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2" name="Oval 66"/>
          <p:cNvSpPr>
            <a:spLocks noChangeArrowheads="1"/>
          </p:cNvSpPr>
          <p:nvPr/>
        </p:nvSpPr>
        <p:spPr bwMode="auto">
          <a:xfrm>
            <a:off x="35052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3" name="Oval 67"/>
          <p:cNvSpPr>
            <a:spLocks noChangeArrowheads="1"/>
          </p:cNvSpPr>
          <p:nvPr/>
        </p:nvSpPr>
        <p:spPr bwMode="auto">
          <a:xfrm>
            <a:off x="40386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4" name="Oval 68"/>
          <p:cNvSpPr>
            <a:spLocks noChangeArrowheads="1"/>
          </p:cNvSpPr>
          <p:nvPr/>
        </p:nvSpPr>
        <p:spPr bwMode="auto">
          <a:xfrm>
            <a:off x="42672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5" name="Oval 69"/>
          <p:cNvSpPr>
            <a:spLocks noChangeArrowheads="1"/>
          </p:cNvSpPr>
          <p:nvPr/>
        </p:nvSpPr>
        <p:spPr bwMode="auto">
          <a:xfrm>
            <a:off x="3733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6" name="Oval 70"/>
          <p:cNvSpPr>
            <a:spLocks noChangeArrowheads="1"/>
          </p:cNvSpPr>
          <p:nvPr/>
        </p:nvSpPr>
        <p:spPr bwMode="auto">
          <a:xfrm>
            <a:off x="42672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7" name="Oval 71"/>
          <p:cNvSpPr>
            <a:spLocks noChangeArrowheads="1"/>
          </p:cNvSpPr>
          <p:nvPr/>
        </p:nvSpPr>
        <p:spPr bwMode="auto">
          <a:xfrm>
            <a:off x="4724400"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8" name="Oval 72"/>
          <p:cNvSpPr>
            <a:spLocks noChangeArrowheads="1"/>
          </p:cNvSpPr>
          <p:nvPr/>
        </p:nvSpPr>
        <p:spPr bwMode="auto">
          <a:xfrm>
            <a:off x="4343400" y="182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9" name="Oval 73"/>
          <p:cNvSpPr>
            <a:spLocks noChangeArrowheads="1"/>
          </p:cNvSpPr>
          <p:nvPr/>
        </p:nvSpPr>
        <p:spPr bwMode="auto">
          <a:xfrm>
            <a:off x="50292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0" name="Oval 74"/>
          <p:cNvSpPr>
            <a:spLocks noChangeArrowheads="1"/>
          </p:cNvSpPr>
          <p:nvPr/>
        </p:nvSpPr>
        <p:spPr bwMode="auto">
          <a:xfrm>
            <a:off x="4191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1" name="Oval 75"/>
          <p:cNvSpPr>
            <a:spLocks noChangeArrowheads="1"/>
          </p:cNvSpPr>
          <p:nvPr/>
        </p:nvSpPr>
        <p:spPr bwMode="auto">
          <a:xfrm>
            <a:off x="37338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2" name="Oval 76"/>
          <p:cNvSpPr>
            <a:spLocks noChangeArrowheads="1"/>
          </p:cNvSpPr>
          <p:nvPr/>
        </p:nvSpPr>
        <p:spPr bwMode="auto">
          <a:xfrm>
            <a:off x="3657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3" name="Oval 77"/>
          <p:cNvSpPr>
            <a:spLocks noChangeArrowheads="1"/>
          </p:cNvSpPr>
          <p:nvPr/>
        </p:nvSpPr>
        <p:spPr bwMode="auto">
          <a:xfrm>
            <a:off x="3276600" y="2667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4" name="Oval 78"/>
          <p:cNvSpPr>
            <a:spLocks noChangeArrowheads="1"/>
          </p:cNvSpPr>
          <p:nvPr/>
        </p:nvSpPr>
        <p:spPr bwMode="auto">
          <a:xfrm>
            <a:off x="36576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5" name="Oval 79"/>
          <p:cNvSpPr>
            <a:spLocks noChangeArrowheads="1"/>
          </p:cNvSpPr>
          <p:nvPr/>
        </p:nvSpPr>
        <p:spPr bwMode="auto">
          <a:xfrm>
            <a:off x="2895600" y="3581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6" name="Oval 80"/>
          <p:cNvSpPr>
            <a:spLocks noChangeArrowheads="1"/>
          </p:cNvSpPr>
          <p:nvPr/>
        </p:nvSpPr>
        <p:spPr bwMode="auto">
          <a:xfrm>
            <a:off x="2819400" y="4419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7" name="Oval 81"/>
          <p:cNvSpPr>
            <a:spLocks noChangeArrowheads="1"/>
          </p:cNvSpPr>
          <p:nvPr/>
        </p:nvSpPr>
        <p:spPr bwMode="auto">
          <a:xfrm>
            <a:off x="3048000" y="5257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8" name="Oval 82"/>
          <p:cNvSpPr>
            <a:spLocks noChangeArrowheads="1"/>
          </p:cNvSpPr>
          <p:nvPr/>
        </p:nvSpPr>
        <p:spPr bwMode="auto">
          <a:xfrm>
            <a:off x="23622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9" name="Oval 83"/>
          <p:cNvSpPr>
            <a:spLocks noChangeArrowheads="1"/>
          </p:cNvSpPr>
          <p:nvPr/>
        </p:nvSpPr>
        <p:spPr bwMode="auto">
          <a:xfrm>
            <a:off x="1905000" y="487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0" name="Oval 84"/>
          <p:cNvSpPr>
            <a:spLocks noChangeArrowheads="1"/>
          </p:cNvSpPr>
          <p:nvPr/>
        </p:nvSpPr>
        <p:spPr bwMode="auto">
          <a:xfrm>
            <a:off x="19050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1" name="Oval 85"/>
          <p:cNvSpPr>
            <a:spLocks noChangeArrowheads="1"/>
          </p:cNvSpPr>
          <p:nvPr/>
        </p:nvSpPr>
        <p:spPr bwMode="auto">
          <a:xfrm>
            <a:off x="2514600" y="2743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2" name="Oval 86"/>
          <p:cNvSpPr>
            <a:spLocks noChangeArrowheads="1"/>
          </p:cNvSpPr>
          <p:nvPr/>
        </p:nvSpPr>
        <p:spPr bwMode="auto">
          <a:xfrm>
            <a:off x="2895600" y="1905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4" name="Oval 88"/>
          <p:cNvSpPr>
            <a:spLocks noChangeArrowheads="1"/>
          </p:cNvSpPr>
          <p:nvPr/>
        </p:nvSpPr>
        <p:spPr bwMode="auto">
          <a:xfrm>
            <a:off x="182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5" name="Oval 89"/>
          <p:cNvSpPr>
            <a:spLocks noChangeArrowheads="1"/>
          </p:cNvSpPr>
          <p:nvPr/>
        </p:nvSpPr>
        <p:spPr bwMode="auto">
          <a:xfrm>
            <a:off x="7620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6" name="Oval 90"/>
          <p:cNvSpPr>
            <a:spLocks noChangeArrowheads="1"/>
          </p:cNvSpPr>
          <p:nvPr/>
        </p:nvSpPr>
        <p:spPr bwMode="auto">
          <a:xfrm>
            <a:off x="838200" y="579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7" name="Oval 91"/>
          <p:cNvSpPr>
            <a:spLocks noChangeArrowheads="1"/>
          </p:cNvSpPr>
          <p:nvPr/>
        </p:nvSpPr>
        <p:spPr bwMode="auto">
          <a:xfrm>
            <a:off x="8382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8" name="Oval 92"/>
          <p:cNvSpPr>
            <a:spLocks noChangeArrowheads="1"/>
          </p:cNvSpPr>
          <p:nvPr/>
        </p:nvSpPr>
        <p:spPr bwMode="auto">
          <a:xfrm>
            <a:off x="990600" y="2286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9" name="Oval 93"/>
          <p:cNvSpPr>
            <a:spLocks noChangeArrowheads="1"/>
          </p:cNvSpPr>
          <p:nvPr/>
        </p:nvSpPr>
        <p:spPr bwMode="auto">
          <a:xfrm>
            <a:off x="1143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10" name="Oval 94"/>
          <p:cNvSpPr>
            <a:spLocks noChangeArrowheads="1"/>
          </p:cNvSpPr>
          <p:nvPr/>
        </p:nvSpPr>
        <p:spPr bwMode="auto">
          <a:xfrm>
            <a:off x="2590800" y="106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8512" name="Group 96"/>
          <p:cNvGrpSpPr>
            <a:grpSpLocks/>
          </p:cNvGrpSpPr>
          <p:nvPr/>
        </p:nvGrpSpPr>
        <p:grpSpPr bwMode="auto">
          <a:xfrm>
            <a:off x="4211638" y="2047875"/>
            <a:ext cx="2819400" cy="2895600"/>
            <a:chOff x="3744" y="4464"/>
            <a:chExt cx="1776" cy="1824"/>
          </a:xfrm>
        </p:grpSpPr>
        <p:sp>
          <p:nvSpPr>
            <p:cNvPr id="1468513"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8514" name="Group 98"/>
            <p:cNvGrpSpPr>
              <a:grpSpLocks/>
            </p:cNvGrpSpPr>
            <p:nvPr/>
          </p:nvGrpSpPr>
          <p:grpSpPr bwMode="auto">
            <a:xfrm>
              <a:off x="4491" y="5231"/>
              <a:ext cx="288" cy="288"/>
              <a:chOff x="4486" y="3484"/>
              <a:chExt cx="288" cy="288"/>
            </a:xfrm>
          </p:grpSpPr>
          <p:sp>
            <p:nvSpPr>
              <p:cNvPr id="1468515"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16"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8517"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468518" name="AutoShape 102"/>
          <p:cNvSpPr>
            <a:spLocks noChangeArrowheads="1"/>
          </p:cNvSpPr>
          <p:nvPr/>
        </p:nvSpPr>
        <p:spPr bwMode="auto">
          <a:xfrm>
            <a:off x="7467600" y="914400"/>
            <a:ext cx="1447800" cy="6096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Region of</a:t>
            </a:r>
          </a:p>
          <a:p>
            <a:pPr algn="ctr" eaLnBrk="1" hangingPunct="1"/>
            <a:r>
              <a:rPr lang="en-US" sz="1600" b="0"/>
              <a:t>interest</a:t>
            </a:r>
          </a:p>
        </p:txBody>
      </p:sp>
      <p:sp>
        <p:nvSpPr>
          <p:cNvPr id="1468519" name="AutoShape 103"/>
          <p:cNvSpPr>
            <a:spLocks noChangeArrowheads="1"/>
          </p:cNvSpPr>
          <p:nvPr/>
        </p:nvSpPr>
        <p:spPr bwMode="auto">
          <a:xfrm>
            <a:off x="7467600" y="1600200"/>
            <a:ext cx="1447800" cy="6096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Center of</a:t>
            </a:r>
          </a:p>
          <a:p>
            <a:pPr algn="ctr" eaLnBrk="1" hangingPunct="1"/>
            <a:r>
              <a:rPr lang="en-US" sz="1600" b="0"/>
              <a:t>mass</a:t>
            </a:r>
          </a:p>
        </p:txBody>
      </p:sp>
      <p:grpSp>
        <p:nvGrpSpPr>
          <p:cNvPr id="1468520" name="Group 104"/>
          <p:cNvGrpSpPr>
            <a:grpSpLocks/>
          </p:cNvGrpSpPr>
          <p:nvPr/>
        </p:nvGrpSpPr>
        <p:grpSpPr bwMode="auto">
          <a:xfrm>
            <a:off x="5389563" y="3265488"/>
            <a:ext cx="457200" cy="457200"/>
            <a:chOff x="4486" y="3484"/>
            <a:chExt cx="288" cy="288"/>
          </a:xfrm>
        </p:grpSpPr>
        <p:sp>
          <p:nvSpPr>
            <p:cNvPr id="1468521" name="Oval 105"/>
            <p:cNvSpPr>
              <a:spLocks noChangeArrowheads="1"/>
            </p:cNvSpPr>
            <p:nvPr/>
          </p:nvSpPr>
          <p:spPr bwMode="auto">
            <a:xfrm>
              <a:off x="4560" y="3552"/>
              <a:ext cx="144" cy="144"/>
            </a:xfrm>
            <a:prstGeom prst="ellipse">
              <a:avLst/>
            </a:prstGeom>
            <a:noFill/>
            <a:ln w="3810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22" name="Line 106"/>
            <p:cNvSpPr>
              <a:spLocks noChangeShapeType="1"/>
            </p:cNvSpPr>
            <p:nvPr/>
          </p:nvSpPr>
          <p:spPr bwMode="auto">
            <a:xfrm>
              <a:off x="4632" y="3484"/>
              <a:ext cx="0"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8523" name="Line 107"/>
            <p:cNvSpPr>
              <a:spLocks noChangeShapeType="1"/>
            </p:cNvSpPr>
            <p:nvPr/>
          </p:nvSpPr>
          <p:spPr bwMode="auto">
            <a:xfrm rot="-5400000">
              <a:off x="4630" y="3482"/>
              <a:ext cx="0"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68526" name="Rectangle 110"/>
          <p:cNvSpPr>
            <a:spLocks noGrp="1" noChangeArrowheads="1"/>
          </p:cNvSpPr>
          <p:nvPr>
            <p:ph type="title"/>
          </p:nvPr>
        </p:nvSpPr>
        <p:spPr/>
        <p:txBody>
          <a:bodyPr/>
          <a:lstStyle/>
          <a:p>
            <a:r>
              <a:rPr lang="en-US"/>
              <a:t>Mean shift</a:t>
            </a:r>
          </a:p>
        </p:txBody>
      </p:sp>
      <p:sp>
        <p:nvSpPr>
          <p:cNvPr id="1468527" name="Rectangle 111"/>
          <p:cNvSpPr>
            <a:spLocks noChangeArrowheads="1"/>
          </p:cNvSpPr>
          <p:nvPr/>
        </p:nvSpPr>
        <p:spPr bwMode="auto">
          <a:xfrm>
            <a:off x="120650" y="6524625"/>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t>Slide by Y. Ukrainitz &amp; B. Sarel</a:t>
            </a:r>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41</a:t>
            </a:fld>
            <a:endParaRPr kumimoji="0" lang="en-US"/>
          </a:p>
        </p:txBody>
      </p:sp>
      <p:sp>
        <p:nvSpPr>
          <p:cNvPr id="109" name="Oval 87"/>
          <p:cNvSpPr>
            <a:spLocks noChangeArrowheads="1"/>
          </p:cNvSpPr>
          <p:nvPr/>
        </p:nvSpPr>
        <p:spPr bwMode="auto">
          <a:xfrm>
            <a:off x="1981200" y="1905000"/>
            <a:ext cx="304800" cy="3048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0248872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2" fill="hold" nodeType="afterEffect">
                                  <p:stCondLst>
                                    <p:cond delay="2000"/>
                                  </p:stCondLst>
                                  <p:childTnLst>
                                    <p:set>
                                      <p:cBhvr>
                                        <p:cTn id="6" dur="1" fill="hold">
                                          <p:stCondLst>
                                            <p:cond delay="0"/>
                                          </p:stCondLst>
                                        </p:cTn>
                                        <p:tgtEl>
                                          <p:spTgt spid="1468520"/>
                                        </p:tgtEl>
                                        <p:attrNameLst>
                                          <p:attrName>style.visibility</p:attrName>
                                        </p:attrNameLst>
                                      </p:cBhvr>
                                      <p:to>
                                        <p:strVal val="visible"/>
                                      </p:to>
                                    </p:set>
                                    <p:anim calcmode="lin" valueType="num">
                                      <p:cBhvr>
                                        <p:cTn id="7" dur="500" fill="hold"/>
                                        <p:tgtEl>
                                          <p:spTgt spid="1468520"/>
                                        </p:tgtEl>
                                        <p:attrNameLst>
                                          <p:attrName>ppt_w</p:attrName>
                                        </p:attrNameLst>
                                      </p:cBhvr>
                                      <p:tavLst>
                                        <p:tav tm="0">
                                          <p:val>
                                            <p:strVal val="4*#ppt_w"/>
                                          </p:val>
                                        </p:tav>
                                        <p:tav tm="100000">
                                          <p:val>
                                            <p:strVal val="#ppt_w"/>
                                          </p:val>
                                        </p:tav>
                                      </p:tavLst>
                                    </p:anim>
                                    <p:anim calcmode="lin" valueType="num">
                                      <p:cBhvr>
                                        <p:cTn id="8" dur="500" fill="hold"/>
                                        <p:tgtEl>
                                          <p:spTgt spid="146852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0606" name="Rectangle 30"/>
          <p:cNvSpPr>
            <a:spLocks noGrp="1" noChangeArrowheads="1"/>
          </p:cNvSpPr>
          <p:nvPr>
            <p:ph type="title"/>
          </p:nvPr>
        </p:nvSpPr>
        <p:spPr/>
        <p:txBody>
          <a:bodyPr/>
          <a:lstStyle/>
          <a:p>
            <a:r>
              <a:rPr lang="en-US"/>
              <a:t>Mean shift clustering</a:t>
            </a:r>
          </a:p>
        </p:txBody>
      </p:sp>
      <p:sp>
        <p:nvSpPr>
          <p:cNvPr id="1560607" name="Rectangle 31"/>
          <p:cNvSpPr>
            <a:spLocks noGrp="1" noChangeArrowheads="1"/>
          </p:cNvSpPr>
          <p:nvPr>
            <p:ph idx="1"/>
          </p:nvPr>
        </p:nvSpPr>
        <p:spPr/>
        <p:txBody>
          <a:bodyPr/>
          <a:lstStyle/>
          <a:p>
            <a:pPr>
              <a:buFontTx/>
              <a:buChar char="•"/>
            </a:pPr>
            <a:r>
              <a:rPr lang="en-US"/>
              <a:t>Cluster: all data points in the attraction basin of a mode</a:t>
            </a:r>
          </a:p>
          <a:p>
            <a:pPr>
              <a:buFontTx/>
              <a:buChar char="•"/>
            </a:pPr>
            <a:r>
              <a:rPr lang="en-US"/>
              <a:t>Attraction basin: the region for which all trajectories lead to the same mode</a:t>
            </a:r>
          </a:p>
        </p:txBody>
      </p:sp>
      <p:grpSp>
        <p:nvGrpSpPr>
          <p:cNvPr id="1560608" name="Group 32"/>
          <p:cNvGrpSpPr>
            <a:grpSpLocks/>
          </p:cNvGrpSpPr>
          <p:nvPr/>
        </p:nvGrpSpPr>
        <p:grpSpPr bwMode="auto">
          <a:xfrm>
            <a:off x="1981200" y="3048000"/>
            <a:ext cx="5257800" cy="3057525"/>
            <a:chOff x="1776" y="1965"/>
            <a:chExt cx="2064" cy="1200"/>
          </a:xfrm>
        </p:grpSpPr>
        <p:grpSp>
          <p:nvGrpSpPr>
            <p:cNvPr id="1560580" name="Group 4"/>
            <p:cNvGrpSpPr>
              <a:grpSpLocks/>
            </p:cNvGrpSpPr>
            <p:nvPr/>
          </p:nvGrpSpPr>
          <p:grpSpPr bwMode="auto">
            <a:xfrm>
              <a:off x="1776" y="1965"/>
              <a:ext cx="1152" cy="1200"/>
              <a:chOff x="432" y="2256"/>
              <a:chExt cx="672" cy="672"/>
            </a:xfrm>
          </p:grpSpPr>
          <p:sp>
            <p:nvSpPr>
              <p:cNvPr id="1560581" name="Rectangle 5"/>
              <p:cNvSpPr>
                <a:spLocks noChangeArrowheads="1"/>
              </p:cNvSpPr>
              <p:nvPr/>
            </p:nvSpPr>
            <p:spPr bwMode="auto">
              <a:xfrm>
                <a:off x="432" y="2256"/>
                <a:ext cx="672"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560582" name="Picture 6" descr="Random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2312"/>
                <a:ext cx="576"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60583" name="Group 7"/>
            <p:cNvGrpSpPr>
              <a:grpSpLocks/>
            </p:cNvGrpSpPr>
            <p:nvPr/>
          </p:nvGrpSpPr>
          <p:grpSpPr bwMode="auto">
            <a:xfrm>
              <a:off x="2688" y="1965"/>
              <a:ext cx="1152" cy="1200"/>
              <a:chOff x="432" y="2256"/>
              <a:chExt cx="672" cy="672"/>
            </a:xfrm>
          </p:grpSpPr>
          <p:sp>
            <p:nvSpPr>
              <p:cNvPr id="1560584" name="Rectangle 8"/>
              <p:cNvSpPr>
                <a:spLocks noChangeArrowheads="1"/>
              </p:cNvSpPr>
              <p:nvPr/>
            </p:nvSpPr>
            <p:spPr bwMode="auto">
              <a:xfrm>
                <a:off x="432" y="2256"/>
                <a:ext cx="672"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560585" name="Picture 9" descr="Random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2312"/>
                <a:ext cx="576"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60586" name="Freeform 10"/>
            <p:cNvSpPr>
              <a:spLocks/>
            </p:cNvSpPr>
            <p:nvPr/>
          </p:nvSpPr>
          <p:spPr bwMode="auto">
            <a:xfrm>
              <a:off x="1796" y="2043"/>
              <a:ext cx="1036" cy="1091"/>
            </a:xfrm>
            <a:custGeom>
              <a:avLst/>
              <a:gdLst>
                <a:gd name="T0" fmla="*/ 564 w 1036"/>
                <a:gd name="T1" fmla="*/ 66 h 1091"/>
                <a:gd name="T2" fmla="*/ 220 w 1036"/>
                <a:gd name="T3" fmla="*/ 2 h 1091"/>
                <a:gd name="T4" fmla="*/ 60 w 1036"/>
                <a:gd name="T5" fmla="*/ 34 h 1091"/>
                <a:gd name="T6" fmla="*/ 60 w 1036"/>
                <a:gd name="T7" fmla="*/ 354 h 1091"/>
                <a:gd name="T8" fmla="*/ 36 w 1036"/>
                <a:gd name="T9" fmla="*/ 626 h 1091"/>
                <a:gd name="T10" fmla="*/ 52 w 1036"/>
                <a:gd name="T11" fmla="*/ 858 h 1091"/>
                <a:gd name="T12" fmla="*/ 76 w 1036"/>
                <a:gd name="T13" fmla="*/ 970 h 1091"/>
                <a:gd name="T14" fmla="*/ 140 w 1036"/>
                <a:gd name="T15" fmla="*/ 1042 h 1091"/>
                <a:gd name="T16" fmla="*/ 228 w 1036"/>
                <a:gd name="T17" fmla="*/ 1082 h 1091"/>
                <a:gd name="T18" fmla="*/ 348 w 1036"/>
                <a:gd name="T19" fmla="*/ 1074 h 1091"/>
                <a:gd name="T20" fmla="*/ 396 w 1036"/>
                <a:gd name="T21" fmla="*/ 1058 h 1091"/>
                <a:gd name="T22" fmla="*/ 420 w 1036"/>
                <a:gd name="T23" fmla="*/ 1050 h 1091"/>
                <a:gd name="T24" fmla="*/ 516 w 1036"/>
                <a:gd name="T25" fmla="*/ 994 h 1091"/>
                <a:gd name="T26" fmla="*/ 692 w 1036"/>
                <a:gd name="T27" fmla="*/ 1034 h 1091"/>
                <a:gd name="T28" fmla="*/ 860 w 1036"/>
                <a:gd name="T29" fmla="*/ 1090 h 1091"/>
                <a:gd name="T30" fmla="*/ 972 w 1036"/>
                <a:gd name="T31" fmla="*/ 1082 h 1091"/>
                <a:gd name="T32" fmla="*/ 1036 w 1036"/>
                <a:gd name="T33" fmla="*/ 954 h 1091"/>
                <a:gd name="T34" fmla="*/ 1028 w 1036"/>
                <a:gd name="T35" fmla="*/ 858 h 1091"/>
                <a:gd name="T36" fmla="*/ 1012 w 1036"/>
                <a:gd name="T37" fmla="*/ 714 h 1091"/>
                <a:gd name="T38" fmla="*/ 884 w 1036"/>
                <a:gd name="T39" fmla="*/ 114 h 1091"/>
                <a:gd name="T40" fmla="*/ 700 w 1036"/>
                <a:gd name="T41" fmla="*/ 42 h 1091"/>
                <a:gd name="T42" fmla="*/ 564 w 1036"/>
                <a:gd name="T43" fmla="*/ 66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6" h="1091">
                  <a:moveTo>
                    <a:pt x="564" y="66"/>
                  </a:moveTo>
                  <a:cubicBezTo>
                    <a:pt x="470" y="4"/>
                    <a:pt x="330" y="18"/>
                    <a:pt x="220" y="2"/>
                  </a:cubicBezTo>
                  <a:cubicBezTo>
                    <a:pt x="155" y="7"/>
                    <a:pt x="111" y="0"/>
                    <a:pt x="60" y="34"/>
                  </a:cubicBezTo>
                  <a:cubicBezTo>
                    <a:pt x="0" y="124"/>
                    <a:pt x="40" y="253"/>
                    <a:pt x="60" y="354"/>
                  </a:cubicBezTo>
                  <a:cubicBezTo>
                    <a:pt x="55" y="446"/>
                    <a:pt x="47" y="535"/>
                    <a:pt x="36" y="626"/>
                  </a:cubicBezTo>
                  <a:cubicBezTo>
                    <a:pt x="44" y="783"/>
                    <a:pt x="39" y="745"/>
                    <a:pt x="52" y="858"/>
                  </a:cubicBezTo>
                  <a:cubicBezTo>
                    <a:pt x="55" y="885"/>
                    <a:pt x="59" y="944"/>
                    <a:pt x="76" y="970"/>
                  </a:cubicBezTo>
                  <a:cubicBezTo>
                    <a:pt x="105" y="1013"/>
                    <a:pt x="85" y="987"/>
                    <a:pt x="140" y="1042"/>
                  </a:cubicBezTo>
                  <a:cubicBezTo>
                    <a:pt x="157" y="1059"/>
                    <a:pt x="206" y="1071"/>
                    <a:pt x="228" y="1082"/>
                  </a:cubicBezTo>
                  <a:cubicBezTo>
                    <a:pt x="268" y="1079"/>
                    <a:pt x="308" y="1080"/>
                    <a:pt x="348" y="1074"/>
                  </a:cubicBezTo>
                  <a:cubicBezTo>
                    <a:pt x="365" y="1072"/>
                    <a:pt x="380" y="1063"/>
                    <a:pt x="396" y="1058"/>
                  </a:cubicBezTo>
                  <a:cubicBezTo>
                    <a:pt x="404" y="1055"/>
                    <a:pt x="420" y="1050"/>
                    <a:pt x="420" y="1050"/>
                  </a:cubicBezTo>
                  <a:cubicBezTo>
                    <a:pt x="446" y="1024"/>
                    <a:pt x="480" y="1006"/>
                    <a:pt x="516" y="994"/>
                  </a:cubicBezTo>
                  <a:cubicBezTo>
                    <a:pt x="575" y="1001"/>
                    <a:pt x="638" y="1007"/>
                    <a:pt x="692" y="1034"/>
                  </a:cubicBezTo>
                  <a:cubicBezTo>
                    <a:pt x="751" y="1063"/>
                    <a:pt x="795" y="1079"/>
                    <a:pt x="860" y="1090"/>
                  </a:cubicBezTo>
                  <a:cubicBezTo>
                    <a:pt x="897" y="1087"/>
                    <a:pt x="936" y="1091"/>
                    <a:pt x="972" y="1082"/>
                  </a:cubicBezTo>
                  <a:cubicBezTo>
                    <a:pt x="1008" y="1074"/>
                    <a:pt x="1028" y="986"/>
                    <a:pt x="1036" y="954"/>
                  </a:cubicBezTo>
                  <a:cubicBezTo>
                    <a:pt x="1033" y="922"/>
                    <a:pt x="1031" y="890"/>
                    <a:pt x="1028" y="858"/>
                  </a:cubicBezTo>
                  <a:cubicBezTo>
                    <a:pt x="1023" y="810"/>
                    <a:pt x="1012" y="714"/>
                    <a:pt x="1012" y="714"/>
                  </a:cubicBezTo>
                  <a:cubicBezTo>
                    <a:pt x="1003" y="515"/>
                    <a:pt x="999" y="286"/>
                    <a:pt x="884" y="114"/>
                  </a:cubicBezTo>
                  <a:cubicBezTo>
                    <a:pt x="851" y="65"/>
                    <a:pt x="750" y="49"/>
                    <a:pt x="700" y="42"/>
                  </a:cubicBezTo>
                  <a:cubicBezTo>
                    <a:pt x="640" y="47"/>
                    <a:pt x="611" y="43"/>
                    <a:pt x="564" y="66"/>
                  </a:cubicBezTo>
                  <a:close/>
                </a:path>
              </a:pathLst>
            </a:custGeom>
            <a:noFill/>
            <a:ln w="28575" cmpd="sng">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87" name="Freeform 11"/>
            <p:cNvSpPr>
              <a:spLocks/>
            </p:cNvSpPr>
            <p:nvPr/>
          </p:nvSpPr>
          <p:spPr bwMode="auto">
            <a:xfrm>
              <a:off x="2752" y="2060"/>
              <a:ext cx="1040" cy="1065"/>
            </a:xfrm>
            <a:custGeom>
              <a:avLst/>
              <a:gdLst>
                <a:gd name="T0" fmla="*/ 80 w 1040"/>
                <a:gd name="T1" fmla="*/ 33 h 1065"/>
                <a:gd name="T2" fmla="*/ 56 w 1040"/>
                <a:gd name="T3" fmla="*/ 41 h 1065"/>
                <a:gd name="T4" fmla="*/ 40 w 1040"/>
                <a:gd name="T5" fmla="*/ 89 h 1065"/>
                <a:gd name="T6" fmla="*/ 24 w 1040"/>
                <a:gd name="T7" fmla="*/ 113 h 1065"/>
                <a:gd name="T8" fmla="*/ 0 w 1040"/>
                <a:gd name="T9" fmla="*/ 201 h 1065"/>
                <a:gd name="T10" fmla="*/ 32 w 1040"/>
                <a:gd name="T11" fmla="*/ 305 h 1065"/>
                <a:gd name="T12" fmla="*/ 64 w 1040"/>
                <a:gd name="T13" fmla="*/ 617 h 1065"/>
                <a:gd name="T14" fmla="*/ 64 w 1040"/>
                <a:gd name="T15" fmla="*/ 865 h 1065"/>
                <a:gd name="T16" fmla="*/ 80 w 1040"/>
                <a:gd name="T17" fmla="*/ 913 h 1065"/>
                <a:gd name="T18" fmla="*/ 88 w 1040"/>
                <a:gd name="T19" fmla="*/ 937 h 1065"/>
                <a:gd name="T20" fmla="*/ 88 w 1040"/>
                <a:gd name="T21" fmla="*/ 1049 h 1065"/>
                <a:gd name="T22" fmla="*/ 136 w 1040"/>
                <a:gd name="T23" fmla="*/ 1065 h 1065"/>
                <a:gd name="T24" fmla="*/ 216 w 1040"/>
                <a:gd name="T25" fmla="*/ 1041 h 1065"/>
                <a:gd name="T26" fmla="*/ 240 w 1040"/>
                <a:gd name="T27" fmla="*/ 1033 h 1065"/>
                <a:gd name="T28" fmla="*/ 448 w 1040"/>
                <a:gd name="T29" fmla="*/ 1033 h 1065"/>
                <a:gd name="T30" fmla="*/ 512 w 1040"/>
                <a:gd name="T31" fmla="*/ 977 h 1065"/>
                <a:gd name="T32" fmla="*/ 608 w 1040"/>
                <a:gd name="T33" fmla="*/ 985 h 1065"/>
                <a:gd name="T34" fmla="*/ 784 w 1040"/>
                <a:gd name="T35" fmla="*/ 1033 h 1065"/>
                <a:gd name="T36" fmla="*/ 904 w 1040"/>
                <a:gd name="T37" fmla="*/ 1025 h 1065"/>
                <a:gd name="T38" fmla="*/ 944 w 1040"/>
                <a:gd name="T39" fmla="*/ 985 h 1065"/>
                <a:gd name="T40" fmla="*/ 1008 w 1040"/>
                <a:gd name="T41" fmla="*/ 833 h 1065"/>
                <a:gd name="T42" fmla="*/ 1040 w 1040"/>
                <a:gd name="T43" fmla="*/ 585 h 1065"/>
                <a:gd name="T44" fmla="*/ 1024 w 1040"/>
                <a:gd name="T45" fmla="*/ 473 h 1065"/>
                <a:gd name="T46" fmla="*/ 1008 w 1040"/>
                <a:gd name="T47" fmla="*/ 441 h 1065"/>
                <a:gd name="T48" fmla="*/ 992 w 1040"/>
                <a:gd name="T49" fmla="*/ 393 h 1065"/>
                <a:gd name="T50" fmla="*/ 904 w 1040"/>
                <a:gd name="T51" fmla="*/ 161 h 1065"/>
                <a:gd name="T52" fmla="*/ 880 w 1040"/>
                <a:gd name="T53" fmla="*/ 137 h 1065"/>
                <a:gd name="T54" fmla="*/ 832 w 1040"/>
                <a:gd name="T55" fmla="*/ 105 h 1065"/>
                <a:gd name="T56" fmla="*/ 736 w 1040"/>
                <a:gd name="T57" fmla="*/ 57 h 1065"/>
                <a:gd name="T58" fmla="*/ 488 w 1040"/>
                <a:gd name="T59" fmla="*/ 65 h 1065"/>
                <a:gd name="T60" fmla="*/ 328 w 1040"/>
                <a:gd name="T61" fmla="*/ 25 h 1065"/>
                <a:gd name="T62" fmla="*/ 160 w 1040"/>
                <a:gd name="T63" fmla="*/ 1 h 1065"/>
                <a:gd name="T64" fmla="*/ 72 w 1040"/>
                <a:gd name="T65" fmla="*/ 9 h 1065"/>
                <a:gd name="T66" fmla="*/ 64 w 1040"/>
                <a:gd name="T67" fmla="*/ 33 h 1065"/>
                <a:gd name="T68" fmla="*/ 80 w 1040"/>
                <a:gd name="T69" fmla="*/ 33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0" h="1065">
                  <a:moveTo>
                    <a:pt x="80" y="33"/>
                  </a:moveTo>
                  <a:cubicBezTo>
                    <a:pt x="72" y="36"/>
                    <a:pt x="61" y="34"/>
                    <a:pt x="56" y="41"/>
                  </a:cubicBezTo>
                  <a:cubicBezTo>
                    <a:pt x="46" y="55"/>
                    <a:pt x="45" y="73"/>
                    <a:pt x="40" y="89"/>
                  </a:cubicBezTo>
                  <a:cubicBezTo>
                    <a:pt x="37" y="98"/>
                    <a:pt x="28" y="104"/>
                    <a:pt x="24" y="113"/>
                  </a:cubicBezTo>
                  <a:cubicBezTo>
                    <a:pt x="9" y="146"/>
                    <a:pt x="7" y="167"/>
                    <a:pt x="0" y="201"/>
                  </a:cubicBezTo>
                  <a:cubicBezTo>
                    <a:pt x="7" y="247"/>
                    <a:pt x="7" y="268"/>
                    <a:pt x="32" y="305"/>
                  </a:cubicBezTo>
                  <a:cubicBezTo>
                    <a:pt x="56" y="402"/>
                    <a:pt x="54" y="516"/>
                    <a:pt x="64" y="617"/>
                  </a:cubicBezTo>
                  <a:cubicBezTo>
                    <a:pt x="59" y="713"/>
                    <a:pt x="49" y="774"/>
                    <a:pt x="64" y="865"/>
                  </a:cubicBezTo>
                  <a:cubicBezTo>
                    <a:pt x="67" y="882"/>
                    <a:pt x="75" y="897"/>
                    <a:pt x="80" y="913"/>
                  </a:cubicBezTo>
                  <a:cubicBezTo>
                    <a:pt x="83" y="921"/>
                    <a:pt x="88" y="937"/>
                    <a:pt x="88" y="937"/>
                  </a:cubicBezTo>
                  <a:cubicBezTo>
                    <a:pt x="86" y="952"/>
                    <a:pt x="70" y="1029"/>
                    <a:pt x="88" y="1049"/>
                  </a:cubicBezTo>
                  <a:cubicBezTo>
                    <a:pt x="99" y="1062"/>
                    <a:pt x="136" y="1065"/>
                    <a:pt x="136" y="1065"/>
                  </a:cubicBezTo>
                  <a:cubicBezTo>
                    <a:pt x="184" y="1053"/>
                    <a:pt x="158" y="1060"/>
                    <a:pt x="216" y="1041"/>
                  </a:cubicBezTo>
                  <a:cubicBezTo>
                    <a:pt x="224" y="1038"/>
                    <a:pt x="240" y="1033"/>
                    <a:pt x="240" y="1033"/>
                  </a:cubicBezTo>
                  <a:cubicBezTo>
                    <a:pt x="313" y="1040"/>
                    <a:pt x="373" y="1050"/>
                    <a:pt x="448" y="1033"/>
                  </a:cubicBezTo>
                  <a:cubicBezTo>
                    <a:pt x="471" y="1028"/>
                    <a:pt x="478" y="988"/>
                    <a:pt x="512" y="977"/>
                  </a:cubicBezTo>
                  <a:cubicBezTo>
                    <a:pt x="544" y="980"/>
                    <a:pt x="576" y="980"/>
                    <a:pt x="608" y="985"/>
                  </a:cubicBezTo>
                  <a:cubicBezTo>
                    <a:pt x="668" y="994"/>
                    <a:pt x="724" y="1021"/>
                    <a:pt x="784" y="1033"/>
                  </a:cubicBezTo>
                  <a:cubicBezTo>
                    <a:pt x="824" y="1030"/>
                    <a:pt x="864" y="1032"/>
                    <a:pt x="904" y="1025"/>
                  </a:cubicBezTo>
                  <a:cubicBezTo>
                    <a:pt x="921" y="1022"/>
                    <a:pt x="938" y="998"/>
                    <a:pt x="944" y="985"/>
                  </a:cubicBezTo>
                  <a:cubicBezTo>
                    <a:pt x="966" y="934"/>
                    <a:pt x="983" y="883"/>
                    <a:pt x="1008" y="833"/>
                  </a:cubicBezTo>
                  <a:cubicBezTo>
                    <a:pt x="1022" y="750"/>
                    <a:pt x="1032" y="669"/>
                    <a:pt x="1040" y="585"/>
                  </a:cubicBezTo>
                  <a:cubicBezTo>
                    <a:pt x="1036" y="540"/>
                    <a:pt x="1040" y="510"/>
                    <a:pt x="1024" y="473"/>
                  </a:cubicBezTo>
                  <a:cubicBezTo>
                    <a:pt x="1019" y="462"/>
                    <a:pt x="1012" y="452"/>
                    <a:pt x="1008" y="441"/>
                  </a:cubicBezTo>
                  <a:cubicBezTo>
                    <a:pt x="1002" y="425"/>
                    <a:pt x="992" y="393"/>
                    <a:pt x="992" y="393"/>
                  </a:cubicBezTo>
                  <a:cubicBezTo>
                    <a:pt x="1001" y="296"/>
                    <a:pt x="1012" y="197"/>
                    <a:pt x="904" y="161"/>
                  </a:cubicBezTo>
                  <a:cubicBezTo>
                    <a:pt x="896" y="153"/>
                    <a:pt x="889" y="144"/>
                    <a:pt x="880" y="137"/>
                  </a:cubicBezTo>
                  <a:cubicBezTo>
                    <a:pt x="865" y="125"/>
                    <a:pt x="832" y="105"/>
                    <a:pt x="832" y="105"/>
                  </a:cubicBezTo>
                  <a:cubicBezTo>
                    <a:pt x="806" y="66"/>
                    <a:pt x="778" y="71"/>
                    <a:pt x="736" y="57"/>
                  </a:cubicBezTo>
                  <a:cubicBezTo>
                    <a:pt x="630" y="78"/>
                    <a:pt x="654" y="72"/>
                    <a:pt x="488" y="65"/>
                  </a:cubicBezTo>
                  <a:cubicBezTo>
                    <a:pt x="412" y="57"/>
                    <a:pt x="391" y="46"/>
                    <a:pt x="328" y="25"/>
                  </a:cubicBezTo>
                  <a:cubicBezTo>
                    <a:pt x="277" y="8"/>
                    <a:pt x="213" y="6"/>
                    <a:pt x="160" y="1"/>
                  </a:cubicBezTo>
                  <a:cubicBezTo>
                    <a:pt x="131" y="4"/>
                    <a:pt x="100" y="0"/>
                    <a:pt x="72" y="9"/>
                  </a:cubicBezTo>
                  <a:cubicBezTo>
                    <a:pt x="64" y="12"/>
                    <a:pt x="61" y="25"/>
                    <a:pt x="64" y="33"/>
                  </a:cubicBezTo>
                  <a:cubicBezTo>
                    <a:pt x="66" y="38"/>
                    <a:pt x="75" y="33"/>
                    <a:pt x="80" y="33"/>
                  </a:cubicBezTo>
                  <a:close/>
                </a:path>
              </a:pathLst>
            </a:custGeom>
            <a:noFill/>
            <a:ln w="28575" cmpd="sng">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88" name="Freeform 12"/>
            <p:cNvSpPr>
              <a:spLocks/>
            </p:cNvSpPr>
            <p:nvPr/>
          </p:nvSpPr>
          <p:spPr bwMode="auto">
            <a:xfrm>
              <a:off x="2000" y="2605"/>
              <a:ext cx="264" cy="416"/>
            </a:xfrm>
            <a:custGeom>
              <a:avLst/>
              <a:gdLst>
                <a:gd name="T0" fmla="*/ 0 w 264"/>
                <a:gd name="T1" fmla="*/ 416 h 416"/>
                <a:gd name="T2" fmla="*/ 120 w 264"/>
                <a:gd name="T3" fmla="*/ 336 h 416"/>
                <a:gd name="T4" fmla="*/ 152 w 264"/>
                <a:gd name="T5" fmla="*/ 232 h 416"/>
                <a:gd name="T6" fmla="*/ 232 w 264"/>
                <a:gd name="T7" fmla="*/ 40 h 416"/>
                <a:gd name="T8" fmla="*/ 264 w 264"/>
                <a:gd name="T9" fmla="*/ 0 h 416"/>
              </a:gdLst>
              <a:ahLst/>
              <a:cxnLst>
                <a:cxn ang="0">
                  <a:pos x="T0" y="T1"/>
                </a:cxn>
                <a:cxn ang="0">
                  <a:pos x="T2" y="T3"/>
                </a:cxn>
                <a:cxn ang="0">
                  <a:pos x="T4" y="T5"/>
                </a:cxn>
                <a:cxn ang="0">
                  <a:pos x="T6" y="T7"/>
                </a:cxn>
                <a:cxn ang="0">
                  <a:pos x="T8" y="T9"/>
                </a:cxn>
              </a:cxnLst>
              <a:rect l="0" t="0" r="r" b="b"/>
              <a:pathLst>
                <a:path w="264" h="416">
                  <a:moveTo>
                    <a:pt x="0" y="416"/>
                  </a:moveTo>
                  <a:cubicBezTo>
                    <a:pt x="46" y="401"/>
                    <a:pt x="86" y="370"/>
                    <a:pt x="120" y="336"/>
                  </a:cubicBezTo>
                  <a:cubicBezTo>
                    <a:pt x="134" y="294"/>
                    <a:pt x="147" y="282"/>
                    <a:pt x="152" y="232"/>
                  </a:cubicBezTo>
                  <a:cubicBezTo>
                    <a:pt x="159" y="157"/>
                    <a:pt x="146" y="69"/>
                    <a:pt x="232" y="40"/>
                  </a:cubicBezTo>
                  <a:cubicBezTo>
                    <a:pt x="260" y="12"/>
                    <a:pt x="251" y="26"/>
                    <a:pt x="264" y="0"/>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89" name="Freeform 13"/>
            <p:cNvSpPr>
              <a:spLocks/>
            </p:cNvSpPr>
            <p:nvPr/>
          </p:nvSpPr>
          <p:spPr bwMode="auto">
            <a:xfrm>
              <a:off x="1920" y="2581"/>
              <a:ext cx="336" cy="96"/>
            </a:xfrm>
            <a:custGeom>
              <a:avLst/>
              <a:gdLst>
                <a:gd name="T0" fmla="*/ 0 w 336"/>
                <a:gd name="T1" fmla="*/ 96 h 96"/>
                <a:gd name="T2" fmla="*/ 144 w 336"/>
                <a:gd name="T3" fmla="*/ 72 h 96"/>
                <a:gd name="T4" fmla="*/ 312 w 336"/>
                <a:gd name="T5" fmla="*/ 24 h 96"/>
                <a:gd name="T6" fmla="*/ 336 w 336"/>
                <a:gd name="T7" fmla="*/ 0 h 96"/>
              </a:gdLst>
              <a:ahLst/>
              <a:cxnLst>
                <a:cxn ang="0">
                  <a:pos x="T0" y="T1"/>
                </a:cxn>
                <a:cxn ang="0">
                  <a:pos x="T2" y="T3"/>
                </a:cxn>
                <a:cxn ang="0">
                  <a:pos x="T4" y="T5"/>
                </a:cxn>
                <a:cxn ang="0">
                  <a:pos x="T6" y="T7"/>
                </a:cxn>
              </a:cxnLst>
              <a:rect l="0" t="0" r="r" b="b"/>
              <a:pathLst>
                <a:path w="336" h="96">
                  <a:moveTo>
                    <a:pt x="0" y="96"/>
                  </a:moveTo>
                  <a:cubicBezTo>
                    <a:pt x="48" y="84"/>
                    <a:pt x="97" y="85"/>
                    <a:pt x="144" y="72"/>
                  </a:cubicBezTo>
                  <a:cubicBezTo>
                    <a:pt x="201" y="56"/>
                    <a:pt x="253" y="36"/>
                    <a:pt x="312" y="24"/>
                  </a:cubicBezTo>
                  <a:cubicBezTo>
                    <a:pt x="320" y="16"/>
                    <a:pt x="336" y="0"/>
                    <a:pt x="336" y="0"/>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0" name="Freeform 14"/>
            <p:cNvSpPr>
              <a:spLocks/>
            </p:cNvSpPr>
            <p:nvPr/>
          </p:nvSpPr>
          <p:spPr bwMode="auto">
            <a:xfrm>
              <a:off x="1912" y="2177"/>
              <a:ext cx="344" cy="388"/>
            </a:xfrm>
            <a:custGeom>
              <a:avLst/>
              <a:gdLst>
                <a:gd name="T0" fmla="*/ 32 w 344"/>
                <a:gd name="T1" fmla="*/ 44 h 388"/>
                <a:gd name="T2" fmla="*/ 16 w 344"/>
                <a:gd name="T3" fmla="*/ 100 h 388"/>
                <a:gd name="T4" fmla="*/ 0 w 344"/>
                <a:gd name="T5" fmla="*/ 148 h 388"/>
                <a:gd name="T6" fmla="*/ 8 w 344"/>
                <a:gd name="T7" fmla="*/ 244 h 388"/>
                <a:gd name="T8" fmla="*/ 232 w 344"/>
                <a:gd name="T9" fmla="*/ 308 h 388"/>
                <a:gd name="T10" fmla="*/ 344 w 344"/>
                <a:gd name="T11" fmla="*/ 388 h 388"/>
              </a:gdLst>
              <a:ahLst/>
              <a:cxnLst>
                <a:cxn ang="0">
                  <a:pos x="T0" y="T1"/>
                </a:cxn>
                <a:cxn ang="0">
                  <a:pos x="T2" y="T3"/>
                </a:cxn>
                <a:cxn ang="0">
                  <a:pos x="T4" y="T5"/>
                </a:cxn>
                <a:cxn ang="0">
                  <a:pos x="T6" y="T7"/>
                </a:cxn>
                <a:cxn ang="0">
                  <a:pos x="T8" y="T9"/>
                </a:cxn>
                <a:cxn ang="0">
                  <a:pos x="T10" y="T11"/>
                </a:cxn>
              </a:cxnLst>
              <a:rect l="0" t="0" r="r" b="b"/>
              <a:pathLst>
                <a:path w="344" h="388">
                  <a:moveTo>
                    <a:pt x="32" y="44"/>
                  </a:moveTo>
                  <a:cubicBezTo>
                    <a:pt x="5" y="125"/>
                    <a:pt x="46" y="0"/>
                    <a:pt x="16" y="100"/>
                  </a:cubicBezTo>
                  <a:cubicBezTo>
                    <a:pt x="11" y="116"/>
                    <a:pt x="0" y="148"/>
                    <a:pt x="0" y="148"/>
                  </a:cubicBezTo>
                  <a:cubicBezTo>
                    <a:pt x="3" y="180"/>
                    <a:pt x="2" y="213"/>
                    <a:pt x="8" y="244"/>
                  </a:cubicBezTo>
                  <a:cubicBezTo>
                    <a:pt x="25" y="331"/>
                    <a:pt x="203" y="307"/>
                    <a:pt x="232" y="308"/>
                  </a:cubicBezTo>
                  <a:cubicBezTo>
                    <a:pt x="280" y="324"/>
                    <a:pt x="310" y="354"/>
                    <a:pt x="344" y="388"/>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1" name="Freeform 15"/>
            <p:cNvSpPr>
              <a:spLocks/>
            </p:cNvSpPr>
            <p:nvPr/>
          </p:nvSpPr>
          <p:spPr bwMode="auto">
            <a:xfrm>
              <a:off x="2146" y="2181"/>
              <a:ext cx="158" cy="376"/>
            </a:xfrm>
            <a:custGeom>
              <a:avLst/>
              <a:gdLst>
                <a:gd name="T0" fmla="*/ 22 w 158"/>
                <a:gd name="T1" fmla="*/ 0 h 376"/>
                <a:gd name="T2" fmla="*/ 30 w 158"/>
                <a:gd name="T3" fmla="*/ 168 h 376"/>
                <a:gd name="T4" fmla="*/ 102 w 158"/>
                <a:gd name="T5" fmla="*/ 224 h 376"/>
                <a:gd name="T6" fmla="*/ 126 w 158"/>
                <a:gd name="T7" fmla="*/ 240 h 376"/>
                <a:gd name="T8" fmla="*/ 142 w 158"/>
                <a:gd name="T9" fmla="*/ 264 h 376"/>
                <a:gd name="T10" fmla="*/ 158 w 158"/>
                <a:gd name="T11" fmla="*/ 312 h 376"/>
                <a:gd name="T12" fmla="*/ 150 w 158"/>
                <a:gd name="T13" fmla="*/ 376 h 376"/>
              </a:gdLst>
              <a:ahLst/>
              <a:cxnLst>
                <a:cxn ang="0">
                  <a:pos x="T0" y="T1"/>
                </a:cxn>
                <a:cxn ang="0">
                  <a:pos x="T2" y="T3"/>
                </a:cxn>
                <a:cxn ang="0">
                  <a:pos x="T4" y="T5"/>
                </a:cxn>
                <a:cxn ang="0">
                  <a:pos x="T6" y="T7"/>
                </a:cxn>
                <a:cxn ang="0">
                  <a:pos x="T8" y="T9"/>
                </a:cxn>
                <a:cxn ang="0">
                  <a:pos x="T10" y="T11"/>
                </a:cxn>
                <a:cxn ang="0">
                  <a:pos x="T12" y="T13"/>
                </a:cxn>
              </a:cxnLst>
              <a:rect l="0" t="0" r="r" b="b"/>
              <a:pathLst>
                <a:path w="158" h="376">
                  <a:moveTo>
                    <a:pt x="22" y="0"/>
                  </a:moveTo>
                  <a:cubicBezTo>
                    <a:pt x="16" y="49"/>
                    <a:pt x="0" y="123"/>
                    <a:pt x="30" y="168"/>
                  </a:cubicBezTo>
                  <a:cubicBezTo>
                    <a:pt x="45" y="191"/>
                    <a:pt x="83" y="211"/>
                    <a:pt x="102" y="224"/>
                  </a:cubicBezTo>
                  <a:cubicBezTo>
                    <a:pt x="110" y="229"/>
                    <a:pt x="126" y="240"/>
                    <a:pt x="126" y="240"/>
                  </a:cubicBezTo>
                  <a:cubicBezTo>
                    <a:pt x="131" y="248"/>
                    <a:pt x="138" y="255"/>
                    <a:pt x="142" y="264"/>
                  </a:cubicBezTo>
                  <a:cubicBezTo>
                    <a:pt x="149" y="279"/>
                    <a:pt x="158" y="312"/>
                    <a:pt x="158" y="312"/>
                  </a:cubicBezTo>
                  <a:cubicBezTo>
                    <a:pt x="155" y="333"/>
                    <a:pt x="150" y="376"/>
                    <a:pt x="150" y="376"/>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2" name="Freeform 16"/>
            <p:cNvSpPr>
              <a:spLocks/>
            </p:cNvSpPr>
            <p:nvPr/>
          </p:nvSpPr>
          <p:spPr bwMode="auto">
            <a:xfrm>
              <a:off x="2336" y="2197"/>
              <a:ext cx="296" cy="352"/>
            </a:xfrm>
            <a:custGeom>
              <a:avLst/>
              <a:gdLst>
                <a:gd name="T0" fmla="*/ 296 w 296"/>
                <a:gd name="T1" fmla="*/ 0 h 352"/>
                <a:gd name="T2" fmla="*/ 200 w 296"/>
                <a:gd name="T3" fmla="*/ 56 h 352"/>
                <a:gd name="T4" fmla="*/ 8 w 296"/>
                <a:gd name="T5" fmla="*/ 104 h 352"/>
                <a:gd name="T6" fmla="*/ 32 w 296"/>
                <a:gd name="T7" fmla="*/ 200 h 352"/>
                <a:gd name="T8" fmla="*/ 40 w 296"/>
                <a:gd name="T9" fmla="*/ 224 h 352"/>
                <a:gd name="T10" fmla="*/ 0 w 296"/>
                <a:gd name="T11" fmla="*/ 352 h 352"/>
              </a:gdLst>
              <a:ahLst/>
              <a:cxnLst>
                <a:cxn ang="0">
                  <a:pos x="T0" y="T1"/>
                </a:cxn>
                <a:cxn ang="0">
                  <a:pos x="T2" y="T3"/>
                </a:cxn>
                <a:cxn ang="0">
                  <a:pos x="T4" y="T5"/>
                </a:cxn>
                <a:cxn ang="0">
                  <a:pos x="T6" y="T7"/>
                </a:cxn>
                <a:cxn ang="0">
                  <a:pos x="T8" y="T9"/>
                </a:cxn>
                <a:cxn ang="0">
                  <a:pos x="T10" y="T11"/>
                </a:cxn>
              </a:cxnLst>
              <a:rect l="0" t="0" r="r" b="b"/>
              <a:pathLst>
                <a:path w="296" h="352">
                  <a:moveTo>
                    <a:pt x="296" y="0"/>
                  </a:moveTo>
                  <a:cubicBezTo>
                    <a:pt x="237" y="59"/>
                    <a:pt x="270" y="44"/>
                    <a:pt x="200" y="56"/>
                  </a:cubicBezTo>
                  <a:cubicBezTo>
                    <a:pt x="121" y="50"/>
                    <a:pt x="38" y="15"/>
                    <a:pt x="8" y="104"/>
                  </a:cubicBezTo>
                  <a:cubicBezTo>
                    <a:pt x="19" y="169"/>
                    <a:pt x="11" y="137"/>
                    <a:pt x="32" y="200"/>
                  </a:cubicBezTo>
                  <a:cubicBezTo>
                    <a:pt x="35" y="208"/>
                    <a:pt x="40" y="224"/>
                    <a:pt x="40" y="224"/>
                  </a:cubicBezTo>
                  <a:cubicBezTo>
                    <a:pt x="32" y="323"/>
                    <a:pt x="49" y="303"/>
                    <a:pt x="0" y="352"/>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3" name="Freeform 17"/>
            <p:cNvSpPr>
              <a:spLocks/>
            </p:cNvSpPr>
            <p:nvPr/>
          </p:nvSpPr>
          <p:spPr bwMode="auto">
            <a:xfrm>
              <a:off x="2328" y="2349"/>
              <a:ext cx="392" cy="242"/>
            </a:xfrm>
            <a:custGeom>
              <a:avLst/>
              <a:gdLst>
                <a:gd name="T0" fmla="*/ 392 w 392"/>
                <a:gd name="T1" fmla="*/ 0 h 242"/>
                <a:gd name="T2" fmla="*/ 272 w 392"/>
                <a:gd name="T3" fmla="*/ 24 h 242"/>
                <a:gd name="T4" fmla="*/ 208 w 392"/>
                <a:gd name="T5" fmla="*/ 88 h 242"/>
                <a:gd name="T6" fmla="*/ 104 w 392"/>
                <a:gd name="T7" fmla="*/ 240 h 242"/>
                <a:gd name="T8" fmla="*/ 0 w 392"/>
                <a:gd name="T9" fmla="*/ 240 h 242"/>
              </a:gdLst>
              <a:ahLst/>
              <a:cxnLst>
                <a:cxn ang="0">
                  <a:pos x="T0" y="T1"/>
                </a:cxn>
                <a:cxn ang="0">
                  <a:pos x="T2" y="T3"/>
                </a:cxn>
                <a:cxn ang="0">
                  <a:pos x="T4" y="T5"/>
                </a:cxn>
                <a:cxn ang="0">
                  <a:pos x="T6" y="T7"/>
                </a:cxn>
                <a:cxn ang="0">
                  <a:pos x="T8" y="T9"/>
                </a:cxn>
              </a:cxnLst>
              <a:rect l="0" t="0" r="r" b="b"/>
              <a:pathLst>
                <a:path w="392" h="242">
                  <a:moveTo>
                    <a:pt x="392" y="0"/>
                  </a:moveTo>
                  <a:cubicBezTo>
                    <a:pt x="353" y="13"/>
                    <a:pt x="313" y="18"/>
                    <a:pt x="272" y="24"/>
                  </a:cubicBezTo>
                  <a:cubicBezTo>
                    <a:pt x="247" y="41"/>
                    <a:pt x="221" y="59"/>
                    <a:pt x="208" y="88"/>
                  </a:cubicBezTo>
                  <a:cubicBezTo>
                    <a:pt x="188" y="134"/>
                    <a:pt x="171" y="236"/>
                    <a:pt x="104" y="240"/>
                  </a:cubicBezTo>
                  <a:cubicBezTo>
                    <a:pt x="69" y="242"/>
                    <a:pt x="35" y="240"/>
                    <a:pt x="0" y="240"/>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4" name="Freeform 18"/>
            <p:cNvSpPr>
              <a:spLocks/>
            </p:cNvSpPr>
            <p:nvPr/>
          </p:nvSpPr>
          <p:spPr bwMode="auto">
            <a:xfrm>
              <a:off x="2328" y="2629"/>
              <a:ext cx="416" cy="248"/>
            </a:xfrm>
            <a:custGeom>
              <a:avLst/>
              <a:gdLst>
                <a:gd name="T0" fmla="*/ 416 w 416"/>
                <a:gd name="T1" fmla="*/ 248 h 248"/>
                <a:gd name="T2" fmla="*/ 376 w 416"/>
                <a:gd name="T3" fmla="*/ 136 h 248"/>
                <a:gd name="T4" fmla="*/ 336 w 416"/>
                <a:gd name="T5" fmla="*/ 40 h 248"/>
                <a:gd name="T6" fmla="*/ 312 w 416"/>
                <a:gd name="T7" fmla="*/ 16 h 248"/>
                <a:gd name="T8" fmla="*/ 264 w 416"/>
                <a:gd name="T9" fmla="*/ 0 h 248"/>
                <a:gd name="T10" fmla="*/ 184 w 416"/>
                <a:gd name="T11" fmla="*/ 16 h 248"/>
                <a:gd name="T12" fmla="*/ 136 w 416"/>
                <a:gd name="T13" fmla="*/ 32 h 248"/>
                <a:gd name="T14" fmla="*/ 112 w 416"/>
                <a:gd name="T15" fmla="*/ 40 h 248"/>
                <a:gd name="T16" fmla="*/ 0 w 416"/>
                <a:gd name="T17"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248">
                  <a:moveTo>
                    <a:pt x="416" y="248"/>
                  </a:moveTo>
                  <a:cubicBezTo>
                    <a:pt x="407" y="205"/>
                    <a:pt x="393" y="174"/>
                    <a:pt x="376" y="136"/>
                  </a:cubicBezTo>
                  <a:cubicBezTo>
                    <a:pt x="361" y="102"/>
                    <a:pt x="360" y="69"/>
                    <a:pt x="336" y="40"/>
                  </a:cubicBezTo>
                  <a:cubicBezTo>
                    <a:pt x="329" y="31"/>
                    <a:pt x="322" y="21"/>
                    <a:pt x="312" y="16"/>
                  </a:cubicBezTo>
                  <a:cubicBezTo>
                    <a:pt x="297" y="8"/>
                    <a:pt x="264" y="0"/>
                    <a:pt x="264" y="0"/>
                  </a:cubicBezTo>
                  <a:cubicBezTo>
                    <a:pt x="232" y="5"/>
                    <a:pt x="214" y="7"/>
                    <a:pt x="184" y="16"/>
                  </a:cubicBezTo>
                  <a:cubicBezTo>
                    <a:pt x="168" y="21"/>
                    <a:pt x="152" y="27"/>
                    <a:pt x="136" y="32"/>
                  </a:cubicBezTo>
                  <a:cubicBezTo>
                    <a:pt x="128" y="35"/>
                    <a:pt x="112" y="40"/>
                    <a:pt x="112" y="40"/>
                  </a:cubicBezTo>
                  <a:cubicBezTo>
                    <a:pt x="96" y="39"/>
                    <a:pt x="0" y="50"/>
                    <a:pt x="0" y="0"/>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5" name="Freeform 19"/>
            <p:cNvSpPr>
              <a:spLocks/>
            </p:cNvSpPr>
            <p:nvPr/>
          </p:nvSpPr>
          <p:spPr bwMode="auto">
            <a:xfrm>
              <a:off x="2296" y="2637"/>
              <a:ext cx="368" cy="328"/>
            </a:xfrm>
            <a:custGeom>
              <a:avLst/>
              <a:gdLst>
                <a:gd name="T0" fmla="*/ 368 w 368"/>
                <a:gd name="T1" fmla="*/ 328 h 328"/>
                <a:gd name="T2" fmla="*/ 0 w 368"/>
                <a:gd name="T3" fmla="*/ 0 h 328"/>
              </a:gdLst>
              <a:ahLst/>
              <a:cxnLst>
                <a:cxn ang="0">
                  <a:pos x="T0" y="T1"/>
                </a:cxn>
                <a:cxn ang="0">
                  <a:pos x="T2" y="T3"/>
                </a:cxn>
              </a:cxnLst>
              <a:rect l="0" t="0" r="r" b="b"/>
              <a:pathLst>
                <a:path w="368" h="328">
                  <a:moveTo>
                    <a:pt x="368" y="328"/>
                  </a:moveTo>
                  <a:cubicBezTo>
                    <a:pt x="198" y="300"/>
                    <a:pt x="0" y="194"/>
                    <a:pt x="0" y="0"/>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6" name="Freeform 20"/>
            <p:cNvSpPr>
              <a:spLocks/>
            </p:cNvSpPr>
            <p:nvPr/>
          </p:nvSpPr>
          <p:spPr bwMode="auto">
            <a:xfrm>
              <a:off x="2880" y="2216"/>
              <a:ext cx="344" cy="333"/>
            </a:xfrm>
            <a:custGeom>
              <a:avLst/>
              <a:gdLst>
                <a:gd name="T0" fmla="*/ 0 w 344"/>
                <a:gd name="T1" fmla="*/ 13 h 333"/>
                <a:gd name="T2" fmla="*/ 104 w 344"/>
                <a:gd name="T3" fmla="*/ 29 h 333"/>
                <a:gd name="T4" fmla="*/ 296 w 344"/>
                <a:gd name="T5" fmla="*/ 189 h 333"/>
                <a:gd name="T6" fmla="*/ 336 w 344"/>
                <a:gd name="T7" fmla="*/ 285 h 333"/>
                <a:gd name="T8" fmla="*/ 344 w 344"/>
                <a:gd name="T9" fmla="*/ 333 h 333"/>
              </a:gdLst>
              <a:ahLst/>
              <a:cxnLst>
                <a:cxn ang="0">
                  <a:pos x="T0" y="T1"/>
                </a:cxn>
                <a:cxn ang="0">
                  <a:pos x="T2" y="T3"/>
                </a:cxn>
                <a:cxn ang="0">
                  <a:pos x="T4" y="T5"/>
                </a:cxn>
                <a:cxn ang="0">
                  <a:pos x="T6" y="T7"/>
                </a:cxn>
                <a:cxn ang="0">
                  <a:pos x="T8" y="T9"/>
                </a:cxn>
              </a:cxnLst>
              <a:rect l="0" t="0" r="r" b="b"/>
              <a:pathLst>
                <a:path w="344" h="333">
                  <a:moveTo>
                    <a:pt x="0" y="13"/>
                  </a:moveTo>
                  <a:cubicBezTo>
                    <a:pt x="39" y="0"/>
                    <a:pt x="65" y="16"/>
                    <a:pt x="104" y="29"/>
                  </a:cubicBezTo>
                  <a:cubicBezTo>
                    <a:pt x="184" y="56"/>
                    <a:pt x="238" y="131"/>
                    <a:pt x="296" y="189"/>
                  </a:cubicBezTo>
                  <a:cubicBezTo>
                    <a:pt x="321" y="214"/>
                    <a:pt x="325" y="253"/>
                    <a:pt x="336" y="285"/>
                  </a:cubicBezTo>
                  <a:cubicBezTo>
                    <a:pt x="341" y="300"/>
                    <a:pt x="344" y="333"/>
                    <a:pt x="344" y="333"/>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7" name="Freeform 21"/>
            <p:cNvSpPr>
              <a:spLocks/>
            </p:cNvSpPr>
            <p:nvPr/>
          </p:nvSpPr>
          <p:spPr bwMode="auto">
            <a:xfrm>
              <a:off x="2992" y="2157"/>
              <a:ext cx="358" cy="400"/>
            </a:xfrm>
            <a:custGeom>
              <a:avLst/>
              <a:gdLst>
                <a:gd name="T0" fmla="*/ 0 w 358"/>
                <a:gd name="T1" fmla="*/ 0 h 400"/>
                <a:gd name="T2" fmla="*/ 168 w 358"/>
                <a:gd name="T3" fmla="*/ 88 h 400"/>
                <a:gd name="T4" fmla="*/ 216 w 358"/>
                <a:gd name="T5" fmla="*/ 112 h 400"/>
                <a:gd name="T6" fmla="*/ 264 w 358"/>
                <a:gd name="T7" fmla="*/ 152 h 400"/>
                <a:gd name="T8" fmla="*/ 336 w 358"/>
                <a:gd name="T9" fmla="*/ 272 h 400"/>
                <a:gd name="T10" fmla="*/ 272 w 358"/>
                <a:gd name="T11" fmla="*/ 400 h 400"/>
              </a:gdLst>
              <a:ahLst/>
              <a:cxnLst>
                <a:cxn ang="0">
                  <a:pos x="T0" y="T1"/>
                </a:cxn>
                <a:cxn ang="0">
                  <a:pos x="T2" y="T3"/>
                </a:cxn>
                <a:cxn ang="0">
                  <a:pos x="T4" y="T5"/>
                </a:cxn>
                <a:cxn ang="0">
                  <a:pos x="T6" y="T7"/>
                </a:cxn>
                <a:cxn ang="0">
                  <a:pos x="T8" y="T9"/>
                </a:cxn>
                <a:cxn ang="0">
                  <a:pos x="T10" y="T11"/>
                </a:cxn>
              </a:cxnLst>
              <a:rect l="0" t="0" r="r" b="b"/>
              <a:pathLst>
                <a:path w="358" h="400">
                  <a:moveTo>
                    <a:pt x="0" y="0"/>
                  </a:moveTo>
                  <a:cubicBezTo>
                    <a:pt x="54" y="40"/>
                    <a:pt x="109" y="58"/>
                    <a:pt x="168" y="88"/>
                  </a:cubicBezTo>
                  <a:cubicBezTo>
                    <a:pt x="230" y="119"/>
                    <a:pt x="156" y="92"/>
                    <a:pt x="216" y="112"/>
                  </a:cubicBezTo>
                  <a:cubicBezTo>
                    <a:pt x="231" y="127"/>
                    <a:pt x="250" y="136"/>
                    <a:pt x="264" y="152"/>
                  </a:cubicBezTo>
                  <a:cubicBezTo>
                    <a:pt x="297" y="190"/>
                    <a:pt x="309" y="232"/>
                    <a:pt x="336" y="272"/>
                  </a:cubicBezTo>
                  <a:cubicBezTo>
                    <a:pt x="358" y="358"/>
                    <a:pt x="337" y="367"/>
                    <a:pt x="272" y="400"/>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8" name="Freeform 22"/>
            <p:cNvSpPr>
              <a:spLocks/>
            </p:cNvSpPr>
            <p:nvPr/>
          </p:nvSpPr>
          <p:spPr bwMode="auto">
            <a:xfrm>
              <a:off x="3232" y="2205"/>
              <a:ext cx="312" cy="368"/>
            </a:xfrm>
            <a:custGeom>
              <a:avLst/>
              <a:gdLst>
                <a:gd name="T0" fmla="*/ 312 w 312"/>
                <a:gd name="T1" fmla="*/ 0 h 368"/>
                <a:gd name="T2" fmla="*/ 216 w 312"/>
                <a:gd name="T3" fmla="*/ 208 h 368"/>
                <a:gd name="T4" fmla="*/ 168 w 312"/>
                <a:gd name="T5" fmla="*/ 304 h 368"/>
                <a:gd name="T6" fmla="*/ 0 w 312"/>
                <a:gd name="T7" fmla="*/ 368 h 368"/>
              </a:gdLst>
              <a:ahLst/>
              <a:cxnLst>
                <a:cxn ang="0">
                  <a:pos x="T0" y="T1"/>
                </a:cxn>
                <a:cxn ang="0">
                  <a:pos x="T2" y="T3"/>
                </a:cxn>
                <a:cxn ang="0">
                  <a:pos x="T4" y="T5"/>
                </a:cxn>
                <a:cxn ang="0">
                  <a:pos x="T6" y="T7"/>
                </a:cxn>
              </a:cxnLst>
              <a:rect l="0" t="0" r="r" b="b"/>
              <a:pathLst>
                <a:path w="312" h="368">
                  <a:moveTo>
                    <a:pt x="312" y="0"/>
                  </a:moveTo>
                  <a:cubicBezTo>
                    <a:pt x="298" y="82"/>
                    <a:pt x="269" y="145"/>
                    <a:pt x="216" y="208"/>
                  </a:cubicBezTo>
                  <a:cubicBezTo>
                    <a:pt x="192" y="236"/>
                    <a:pt x="196" y="279"/>
                    <a:pt x="168" y="304"/>
                  </a:cubicBezTo>
                  <a:cubicBezTo>
                    <a:pt x="130" y="337"/>
                    <a:pt x="49" y="368"/>
                    <a:pt x="0" y="368"/>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9" name="Freeform 23"/>
            <p:cNvSpPr>
              <a:spLocks/>
            </p:cNvSpPr>
            <p:nvPr/>
          </p:nvSpPr>
          <p:spPr bwMode="auto">
            <a:xfrm>
              <a:off x="3224" y="2592"/>
              <a:ext cx="512" cy="181"/>
            </a:xfrm>
            <a:custGeom>
              <a:avLst/>
              <a:gdLst>
                <a:gd name="T0" fmla="*/ 512 w 512"/>
                <a:gd name="T1" fmla="*/ 181 h 181"/>
                <a:gd name="T2" fmla="*/ 408 w 512"/>
                <a:gd name="T3" fmla="*/ 69 h 181"/>
                <a:gd name="T4" fmla="*/ 312 w 512"/>
                <a:gd name="T5" fmla="*/ 29 h 181"/>
                <a:gd name="T6" fmla="*/ 0 w 512"/>
                <a:gd name="T7" fmla="*/ 5 h 181"/>
              </a:gdLst>
              <a:ahLst/>
              <a:cxnLst>
                <a:cxn ang="0">
                  <a:pos x="T0" y="T1"/>
                </a:cxn>
                <a:cxn ang="0">
                  <a:pos x="T2" y="T3"/>
                </a:cxn>
                <a:cxn ang="0">
                  <a:pos x="T4" y="T5"/>
                </a:cxn>
                <a:cxn ang="0">
                  <a:pos x="T6" y="T7"/>
                </a:cxn>
              </a:cxnLst>
              <a:rect l="0" t="0" r="r" b="b"/>
              <a:pathLst>
                <a:path w="512" h="181">
                  <a:moveTo>
                    <a:pt x="512" y="181"/>
                  </a:moveTo>
                  <a:cubicBezTo>
                    <a:pt x="475" y="156"/>
                    <a:pt x="452" y="84"/>
                    <a:pt x="408" y="69"/>
                  </a:cubicBezTo>
                  <a:cubicBezTo>
                    <a:pt x="374" y="58"/>
                    <a:pt x="347" y="41"/>
                    <a:pt x="312" y="29"/>
                  </a:cubicBezTo>
                  <a:cubicBezTo>
                    <a:pt x="224" y="0"/>
                    <a:pt x="92" y="5"/>
                    <a:pt x="0" y="5"/>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600" name="Freeform 24"/>
            <p:cNvSpPr>
              <a:spLocks/>
            </p:cNvSpPr>
            <p:nvPr/>
          </p:nvSpPr>
          <p:spPr bwMode="auto">
            <a:xfrm>
              <a:off x="3184" y="2612"/>
              <a:ext cx="480" cy="449"/>
            </a:xfrm>
            <a:custGeom>
              <a:avLst/>
              <a:gdLst>
                <a:gd name="T0" fmla="*/ 464 w 480"/>
                <a:gd name="T1" fmla="*/ 449 h 449"/>
                <a:gd name="T2" fmla="*/ 400 w 480"/>
                <a:gd name="T3" fmla="*/ 353 h 449"/>
                <a:gd name="T4" fmla="*/ 160 w 480"/>
                <a:gd name="T5" fmla="*/ 169 h 449"/>
                <a:gd name="T6" fmla="*/ 144 w 480"/>
                <a:gd name="T7" fmla="*/ 105 h 449"/>
                <a:gd name="T8" fmla="*/ 0 w 480"/>
                <a:gd name="T9" fmla="*/ 17 h 449"/>
                <a:gd name="T10" fmla="*/ 32 w 480"/>
                <a:gd name="T11" fmla="*/ 1 h 449"/>
              </a:gdLst>
              <a:ahLst/>
              <a:cxnLst>
                <a:cxn ang="0">
                  <a:pos x="T0" y="T1"/>
                </a:cxn>
                <a:cxn ang="0">
                  <a:pos x="T2" y="T3"/>
                </a:cxn>
                <a:cxn ang="0">
                  <a:pos x="T4" y="T5"/>
                </a:cxn>
                <a:cxn ang="0">
                  <a:pos x="T6" y="T7"/>
                </a:cxn>
                <a:cxn ang="0">
                  <a:pos x="T8" y="T9"/>
                </a:cxn>
                <a:cxn ang="0">
                  <a:pos x="T10" y="T11"/>
                </a:cxn>
              </a:cxnLst>
              <a:rect l="0" t="0" r="r" b="b"/>
              <a:pathLst>
                <a:path w="480" h="449">
                  <a:moveTo>
                    <a:pt x="464" y="449"/>
                  </a:moveTo>
                  <a:cubicBezTo>
                    <a:pt x="480" y="402"/>
                    <a:pt x="436" y="378"/>
                    <a:pt x="400" y="353"/>
                  </a:cubicBezTo>
                  <a:cubicBezTo>
                    <a:pt x="316" y="294"/>
                    <a:pt x="220" y="259"/>
                    <a:pt x="160" y="169"/>
                  </a:cubicBezTo>
                  <a:cubicBezTo>
                    <a:pt x="159" y="163"/>
                    <a:pt x="151" y="116"/>
                    <a:pt x="144" y="105"/>
                  </a:cubicBezTo>
                  <a:cubicBezTo>
                    <a:pt x="113" y="58"/>
                    <a:pt x="44" y="47"/>
                    <a:pt x="0" y="17"/>
                  </a:cubicBezTo>
                  <a:cubicBezTo>
                    <a:pt x="26" y="0"/>
                    <a:pt x="14" y="1"/>
                    <a:pt x="32" y="1"/>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601" name="Freeform 25"/>
            <p:cNvSpPr>
              <a:spLocks/>
            </p:cNvSpPr>
            <p:nvPr/>
          </p:nvSpPr>
          <p:spPr bwMode="auto">
            <a:xfrm>
              <a:off x="2896" y="2597"/>
              <a:ext cx="280" cy="488"/>
            </a:xfrm>
            <a:custGeom>
              <a:avLst/>
              <a:gdLst>
                <a:gd name="T0" fmla="*/ 0 w 280"/>
                <a:gd name="T1" fmla="*/ 488 h 488"/>
                <a:gd name="T2" fmla="*/ 112 w 280"/>
                <a:gd name="T3" fmla="*/ 256 h 488"/>
                <a:gd name="T4" fmla="*/ 112 w 280"/>
                <a:gd name="T5" fmla="*/ 168 h 488"/>
                <a:gd name="T6" fmla="*/ 256 w 280"/>
                <a:gd name="T7" fmla="*/ 40 h 488"/>
                <a:gd name="T8" fmla="*/ 280 w 280"/>
                <a:gd name="T9" fmla="*/ 0 h 488"/>
              </a:gdLst>
              <a:ahLst/>
              <a:cxnLst>
                <a:cxn ang="0">
                  <a:pos x="T0" y="T1"/>
                </a:cxn>
                <a:cxn ang="0">
                  <a:pos x="T2" y="T3"/>
                </a:cxn>
                <a:cxn ang="0">
                  <a:pos x="T4" y="T5"/>
                </a:cxn>
                <a:cxn ang="0">
                  <a:pos x="T6" y="T7"/>
                </a:cxn>
                <a:cxn ang="0">
                  <a:pos x="T8" y="T9"/>
                </a:cxn>
              </a:cxnLst>
              <a:rect l="0" t="0" r="r" b="b"/>
              <a:pathLst>
                <a:path w="280" h="488">
                  <a:moveTo>
                    <a:pt x="0" y="488"/>
                  </a:moveTo>
                  <a:cubicBezTo>
                    <a:pt x="74" y="414"/>
                    <a:pt x="99" y="362"/>
                    <a:pt x="112" y="256"/>
                  </a:cubicBezTo>
                  <a:cubicBezTo>
                    <a:pt x="105" y="216"/>
                    <a:pt x="98" y="206"/>
                    <a:pt x="112" y="168"/>
                  </a:cubicBezTo>
                  <a:cubicBezTo>
                    <a:pt x="127" y="127"/>
                    <a:pt x="219" y="65"/>
                    <a:pt x="256" y="40"/>
                  </a:cubicBezTo>
                  <a:cubicBezTo>
                    <a:pt x="275" y="11"/>
                    <a:pt x="268" y="25"/>
                    <a:pt x="280" y="0"/>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602" name="Freeform 26"/>
            <p:cNvSpPr>
              <a:spLocks/>
            </p:cNvSpPr>
            <p:nvPr/>
          </p:nvSpPr>
          <p:spPr bwMode="auto">
            <a:xfrm>
              <a:off x="2835" y="2581"/>
              <a:ext cx="341" cy="19"/>
            </a:xfrm>
            <a:custGeom>
              <a:avLst/>
              <a:gdLst>
                <a:gd name="T0" fmla="*/ 37 w 341"/>
                <a:gd name="T1" fmla="*/ 0 h 19"/>
                <a:gd name="T2" fmla="*/ 189 w 341"/>
                <a:gd name="T3" fmla="*/ 0 h 19"/>
                <a:gd name="T4" fmla="*/ 341 w 341"/>
                <a:gd name="T5" fmla="*/ 8 h 19"/>
              </a:gdLst>
              <a:ahLst/>
              <a:cxnLst>
                <a:cxn ang="0">
                  <a:pos x="T0" y="T1"/>
                </a:cxn>
                <a:cxn ang="0">
                  <a:pos x="T2" y="T3"/>
                </a:cxn>
                <a:cxn ang="0">
                  <a:pos x="T4" y="T5"/>
                </a:cxn>
              </a:cxnLst>
              <a:rect l="0" t="0" r="r" b="b"/>
              <a:pathLst>
                <a:path w="341" h="19">
                  <a:moveTo>
                    <a:pt x="37" y="0"/>
                  </a:moveTo>
                  <a:cubicBezTo>
                    <a:pt x="188" y="19"/>
                    <a:pt x="0" y="0"/>
                    <a:pt x="189" y="0"/>
                  </a:cubicBezTo>
                  <a:cubicBezTo>
                    <a:pt x="240" y="0"/>
                    <a:pt x="290" y="8"/>
                    <a:pt x="341" y="8"/>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60609" name="Rectangle 33"/>
          <p:cNvSpPr>
            <a:spLocks noChangeArrowheads="1"/>
          </p:cNvSpPr>
          <p:nvPr/>
        </p:nvSpPr>
        <p:spPr bwMode="auto">
          <a:xfrm>
            <a:off x="120650" y="6524625"/>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t>Slide by Y. Ukrainitz &amp; B. Sarel</a:t>
            </a:r>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42</a:t>
            </a:fld>
            <a:endParaRPr kumimoji="0" lang="en-US" dirty="0"/>
          </a:p>
        </p:txBody>
      </p:sp>
    </p:spTree>
    <p:extLst>
      <p:ext uri="{BB962C8B-B14F-4D97-AF65-F5344CB8AC3E}">
        <p14:creationId xmlns:p14="http://schemas.microsoft.com/office/powerpoint/2010/main" val="15818006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Non-maximum suppression</a:t>
            </a:r>
            <a:endParaRPr lang="en-US" dirty="0"/>
          </a:p>
        </p:txBody>
      </p:sp>
      <p:sp>
        <p:nvSpPr>
          <p:cNvPr id="3" name="Content Placeholder 2"/>
          <p:cNvSpPr>
            <a:spLocks noGrp="1"/>
          </p:cNvSpPr>
          <p:nvPr>
            <p:ph idx="1"/>
          </p:nvPr>
        </p:nvSpPr>
        <p:spPr/>
        <p:txBody>
          <a:bodyPr/>
          <a:lstStyle/>
          <a:p>
            <a:r>
              <a:rPr lang="en-US" dirty="0" smtClean="0"/>
              <a:t>Using non-maximum suppression such as mean shift to find the modes.</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71800"/>
            <a:ext cx="3505200" cy="312420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971800"/>
            <a:ext cx="3429000" cy="3124200"/>
          </a:xfrm>
          <a:prstGeom prst="rect">
            <a:avLst/>
          </a:prstGeom>
          <a:noFill/>
          <a:ln>
            <a:noFill/>
          </a:ln>
        </p:spPr>
      </p:pic>
      <p:sp>
        <p:nvSpPr>
          <p:cNvPr id="6" name="Slide Number Placeholder 5"/>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43</a:t>
            </a:fld>
            <a:endParaRPr kumimoji="0" lang="en-US" dirty="0"/>
          </a:p>
        </p:txBody>
      </p:sp>
    </p:spTree>
    <p:extLst>
      <p:ext uri="{BB962C8B-B14F-4D97-AF65-F5344CB8AC3E}">
        <p14:creationId xmlns:p14="http://schemas.microsoft.com/office/powerpoint/2010/main" val="13377554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Successfully re-implement HOG descriptor.</a:t>
            </a:r>
          </a:p>
          <a:p>
            <a:r>
              <a:rPr lang="en-US" dirty="0" smtClean="0"/>
              <a:t>Propose the Spatial Selective Approach which take advantages of less informative center region of image window.</a:t>
            </a:r>
          </a:p>
          <a:p>
            <a:r>
              <a:rPr lang="en-US" dirty="0" smtClean="0"/>
              <a:t>Multi-level has more information about </a:t>
            </a:r>
            <a:r>
              <a:rPr lang="en-US" dirty="0" smtClean="0"/>
              <a:t>shape </a:t>
            </a:r>
            <a:r>
              <a:rPr lang="en-US" dirty="0" smtClean="0"/>
              <a:t>of object</a:t>
            </a:r>
            <a:r>
              <a:rPr lang="en-US" dirty="0" smtClean="0"/>
              <a:t>.</a:t>
            </a:r>
          </a:p>
          <a:p>
            <a:r>
              <a:rPr lang="en-US" dirty="0" smtClean="0"/>
              <a:t>It is general model, and can apply to any object.</a:t>
            </a:r>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44</a:t>
            </a:fld>
            <a:endParaRPr kumimoji="0" lang="en-US" dirty="0"/>
          </a:p>
        </p:txBody>
      </p:sp>
    </p:spTree>
    <p:extLst>
      <p:ext uri="{BB962C8B-B14F-4D97-AF65-F5344CB8AC3E}">
        <p14:creationId xmlns:p14="http://schemas.microsoft.com/office/powerpoint/2010/main" val="14799853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Non-uniform grid of points.</a:t>
            </a:r>
          </a:p>
          <a:p>
            <a:r>
              <a:rPr lang="en-US" dirty="0" smtClean="0"/>
              <a:t>Combination of Spatial Selective and Multi-level approach.</a:t>
            </a:r>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45</a:t>
            </a:fld>
            <a:endParaRPr kumimoji="0" lang="en-US" dirty="0"/>
          </a:p>
        </p:txBody>
      </p:sp>
    </p:spTree>
    <p:extLst>
      <p:ext uri="{BB962C8B-B14F-4D97-AF65-F5344CB8AC3E}">
        <p14:creationId xmlns:p14="http://schemas.microsoft.com/office/powerpoint/2010/main" val="14514627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Non-uniform grid of points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763" y="1676400"/>
            <a:ext cx="6848475"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46</a:t>
            </a:fld>
            <a:endParaRPr kumimoji="0" lang="en-US" dirty="0"/>
          </a:p>
        </p:txBody>
      </p:sp>
    </p:spTree>
    <p:extLst>
      <p:ext uri="{BB962C8B-B14F-4D97-AF65-F5344CB8AC3E}">
        <p14:creationId xmlns:p14="http://schemas.microsoft.com/office/powerpoint/2010/main" val="32628896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92500"/>
          </a:bodyPr>
          <a:lstStyle/>
          <a:p>
            <a:r>
              <a:rPr lang="en-US" dirty="0" smtClean="0"/>
              <a:t> N.  </a:t>
            </a:r>
            <a:r>
              <a:rPr lang="en-US" dirty="0" err="1" smtClean="0"/>
              <a:t>Dalal</a:t>
            </a:r>
            <a:r>
              <a:rPr lang="en-US" dirty="0" smtClean="0"/>
              <a:t>  and  B.  </a:t>
            </a:r>
            <a:r>
              <a:rPr lang="en-US" dirty="0" err="1" smtClean="0"/>
              <a:t>Triggs</a:t>
            </a:r>
            <a:r>
              <a:rPr lang="en-US" dirty="0" smtClean="0"/>
              <a:t>,  “Histograms  of  oriented  gradients  for human  detection,”  in  IEEE  Conference  on  Computer  Vision  and Pattern Recognition, 2005.</a:t>
            </a:r>
          </a:p>
          <a:p>
            <a:r>
              <a:rPr lang="en-US" dirty="0" smtClean="0"/>
              <a:t> </a:t>
            </a:r>
            <a:r>
              <a:rPr lang="en-US" dirty="0" err="1" smtClean="0"/>
              <a:t>Subhransu</a:t>
            </a:r>
            <a:r>
              <a:rPr lang="en-US" dirty="0" smtClean="0"/>
              <a:t>  </a:t>
            </a:r>
            <a:r>
              <a:rPr lang="en-US" dirty="0" err="1" smtClean="0"/>
              <a:t>Maji</a:t>
            </a:r>
            <a:r>
              <a:rPr lang="en-US" dirty="0" smtClean="0"/>
              <a:t>  et  al.  Classification  using  Intersection  Kernel  Support Vector   Machines   is   Efficient.   IEEE   Computer   Vision   and   Pattern Recognition 2008</a:t>
            </a:r>
          </a:p>
          <a:p>
            <a:r>
              <a:rPr lang="en-US" dirty="0" smtClean="0"/>
              <a:t> C. Harris and M. Stephens.  A combined corner and edge detector.  In </a:t>
            </a:r>
            <a:r>
              <a:rPr lang="en-US" dirty="0" err="1" smtClean="0"/>
              <a:t>Alvey</a:t>
            </a:r>
            <a:r>
              <a:rPr lang="en-US" dirty="0"/>
              <a:t> </a:t>
            </a:r>
            <a:r>
              <a:rPr lang="en-US" dirty="0" smtClean="0"/>
              <a:t>Vision Conference, pages 147–151, 1988.</a:t>
            </a:r>
          </a:p>
          <a:p>
            <a:r>
              <a:rPr lang="en-US" dirty="0" smtClean="0"/>
              <a:t> D.  G.  Lowe.    Distinctive  image  features  from  scale-invariant  </a:t>
            </a:r>
            <a:r>
              <a:rPr lang="en-US" dirty="0" err="1" smtClean="0"/>
              <a:t>keypoints</a:t>
            </a:r>
            <a:r>
              <a:rPr lang="en-US" dirty="0" smtClean="0"/>
              <a:t>. </a:t>
            </a:r>
            <a:r>
              <a:rPr lang="en-US" smtClean="0"/>
              <a:t>International </a:t>
            </a:r>
            <a:r>
              <a:rPr lang="en-US" dirty="0" smtClean="0"/>
              <a:t>Journal of Computer Vision, 60(2):91–110, 2004. </a:t>
            </a:r>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47</a:t>
            </a:fld>
            <a:endParaRPr kumimoji="0" lang="en-US" dirty="0"/>
          </a:p>
        </p:txBody>
      </p:sp>
    </p:spTree>
    <p:extLst>
      <p:ext uri="{BB962C8B-B14F-4D97-AF65-F5344CB8AC3E}">
        <p14:creationId xmlns:p14="http://schemas.microsoft.com/office/powerpoint/2010/main" val="37227468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Scan image at all positions and scales</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2133600"/>
            <a:ext cx="4122738" cy="294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981200"/>
            <a:ext cx="748209" cy="143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7663" y="3737371"/>
            <a:ext cx="724546" cy="1444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2051" idx="1"/>
          </p:cNvCxnSpPr>
          <p:nvPr/>
        </p:nvCxnSpPr>
        <p:spPr>
          <a:xfrm flipV="1">
            <a:off x="2438400" y="2700632"/>
            <a:ext cx="2895600" cy="11876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7" name="Straight Arrow Connector 6"/>
          <p:cNvCxnSpPr>
            <a:endCxn id="2052" idx="1"/>
          </p:cNvCxnSpPr>
          <p:nvPr/>
        </p:nvCxnSpPr>
        <p:spPr>
          <a:xfrm>
            <a:off x="3962400" y="3737371"/>
            <a:ext cx="1395263" cy="72211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a:xfrm>
            <a:off x="6934200" y="3048000"/>
            <a:ext cx="1295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Object/Non-object classifier</a:t>
            </a:r>
            <a:endParaRPr lang="en-US" dirty="0"/>
          </a:p>
        </p:txBody>
      </p:sp>
      <p:cxnSp>
        <p:nvCxnSpPr>
          <p:cNvPr id="10" name="Straight Arrow Connector 9"/>
          <p:cNvCxnSpPr>
            <a:endCxn id="8" idx="1"/>
          </p:cNvCxnSpPr>
          <p:nvPr/>
        </p:nvCxnSpPr>
        <p:spPr>
          <a:xfrm>
            <a:off x="6082209" y="2700632"/>
            <a:ext cx="851991" cy="80456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a:endCxn id="8" idx="1"/>
          </p:cNvCxnSpPr>
          <p:nvPr/>
        </p:nvCxnSpPr>
        <p:spPr>
          <a:xfrm flipV="1">
            <a:off x="6082209" y="3505200"/>
            <a:ext cx="851991" cy="95428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48</a:t>
            </a:fld>
            <a:endParaRPr kumimoji="0" lang="en-US" dirty="0"/>
          </a:p>
        </p:txBody>
      </p:sp>
    </p:spTree>
    <p:extLst>
      <p:ext uri="{BB962C8B-B14F-4D97-AF65-F5344CB8AC3E}">
        <p14:creationId xmlns:p14="http://schemas.microsoft.com/office/powerpoint/2010/main" val="14210846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Miss rate = 1 – recall </a:t>
                </a:r>
                <a14:m>
                  <m:oMath xmlns:m="http://schemas.openxmlformats.org/officeDocument/2006/math">
                    <m:r>
                      <a:rPr lang="en-US" i="1" smtClean="0">
                        <a:latin typeface="Cambria Math"/>
                      </a:rPr>
                      <m:t>=</m:t>
                    </m:r>
                    <m:f>
                      <m:fPr>
                        <m:ctrlPr>
                          <a:rPr lang="en-US" i="1" smtClean="0">
                            <a:latin typeface="Cambria Math"/>
                          </a:rPr>
                        </m:ctrlPr>
                      </m:fPr>
                      <m:num>
                        <m:r>
                          <a:rPr lang="en-US" b="0" i="1" smtClean="0">
                            <a:latin typeface="Cambria Math"/>
                          </a:rPr>
                          <m:t>𝑓𝑛</m:t>
                        </m:r>
                      </m:num>
                      <m:den>
                        <m:r>
                          <a:rPr lang="en-US" b="0" i="1" smtClean="0">
                            <a:latin typeface="Cambria Math"/>
                          </a:rPr>
                          <m:t>𝑡𝑝</m:t>
                        </m:r>
                        <m:r>
                          <a:rPr lang="en-US" b="0" i="1" smtClean="0">
                            <a:latin typeface="Cambria Math"/>
                          </a:rPr>
                          <m:t>+</m:t>
                        </m:r>
                        <m:r>
                          <a:rPr lang="en-US" b="0" i="1" smtClean="0">
                            <a:latin typeface="Cambria Math"/>
                          </a:rPr>
                          <m:t>𝑓𝑛</m:t>
                        </m:r>
                      </m:den>
                    </m:f>
                  </m:oMath>
                </a14:m>
                <a:endParaRPr lang="en-US"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49</a:t>
            </a:fld>
            <a:endParaRPr kumimoji="0" lang="en-US" dirty="0"/>
          </a:p>
        </p:txBody>
      </p:sp>
      <p:graphicFrame>
        <p:nvGraphicFramePr>
          <p:cNvPr id="5" name="Table 4"/>
          <p:cNvGraphicFramePr>
            <a:graphicFrameLocks noGrp="1"/>
          </p:cNvGraphicFramePr>
          <p:nvPr>
            <p:extLst>
              <p:ext uri="{D42A27DB-BD31-4B8C-83A1-F6EECF244321}">
                <p14:modId xmlns:p14="http://schemas.microsoft.com/office/powerpoint/2010/main" val="3519844499"/>
              </p:ext>
            </p:extLst>
          </p:nvPr>
        </p:nvGraphicFramePr>
        <p:xfrm>
          <a:off x="762000" y="2057400"/>
          <a:ext cx="6096000" cy="13716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endParaRPr lang="en-US" sz="2400" dirty="0"/>
                    </a:p>
                  </a:txBody>
                  <a:tcPr/>
                </a:tc>
                <a:tc>
                  <a:txBody>
                    <a:bodyPr/>
                    <a:lstStyle/>
                    <a:p>
                      <a:r>
                        <a:rPr lang="en-US" sz="2400" dirty="0" smtClean="0"/>
                        <a:t>True</a:t>
                      </a:r>
                      <a:endParaRPr lang="en-US" sz="2400" dirty="0"/>
                    </a:p>
                  </a:txBody>
                  <a:tcPr/>
                </a:tc>
                <a:tc>
                  <a:txBody>
                    <a:bodyPr/>
                    <a:lstStyle/>
                    <a:p>
                      <a:r>
                        <a:rPr lang="en-US" sz="2400" dirty="0" smtClean="0"/>
                        <a:t>False</a:t>
                      </a:r>
                      <a:endParaRPr lang="en-US" sz="2400" dirty="0"/>
                    </a:p>
                  </a:txBody>
                  <a:tcPr/>
                </a:tc>
              </a:tr>
              <a:tr h="370840">
                <a:tc>
                  <a:txBody>
                    <a:bodyPr/>
                    <a:lstStyle/>
                    <a:p>
                      <a:r>
                        <a:rPr lang="en-US" sz="2400" dirty="0" smtClean="0"/>
                        <a:t>True</a:t>
                      </a:r>
                      <a:endParaRPr lang="en-US" sz="2400" dirty="0"/>
                    </a:p>
                  </a:txBody>
                  <a:tcPr/>
                </a:tc>
                <a:tc>
                  <a:txBody>
                    <a:bodyPr/>
                    <a:lstStyle/>
                    <a:p>
                      <a:r>
                        <a:rPr lang="en-US" sz="2400" dirty="0" err="1" smtClean="0"/>
                        <a:t>tp</a:t>
                      </a:r>
                      <a:endParaRPr lang="en-US" sz="2400" dirty="0"/>
                    </a:p>
                  </a:txBody>
                  <a:tcPr/>
                </a:tc>
                <a:tc>
                  <a:txBody>
                    <a:bodyPr/>
                    <a:lstStyle/>
                    <a:p>
                      <a:r>
                        <a:rPr lang="en-US" sz="2400" dirty="0" err="1" smtClean="0"/>
                        <a:t>fn</a:t>
                      </a:r>
                      <a:endParaRPr lang="en-US" sz="2400" dirty="0"/>
                    </a:p>
                  </a:txBody>
                  <a:tcPr/>
                </a:tc>
              </a:tr>
              <a:tr h="370840">
                <a:tc>
                  <a:txBody>
                    <a:bodyPr/>
                    <a:lstStyle/>
                    <a:p>
                      <a:r>
                        <a:rPr lang="en-US" sz="2400" dirty="0" smtClean="0"/>
                        <a:t>False</a:t>
                      </a:r>
                      <a:endParaRPr lang="en-US" sz="2400" dirty="0"/>
                    </a:p>
                  </a:txBody>
                  <a:tcPr/>
                </a:tc>
                <a:tc>
                  <a:txBody>
                    <a:bodyPr/>
                    <a:lstStyle/>
                    <a:p>
                      <a:r>
                        <a:rPr lang="en-US" sz="2400" dirty="0" err="1" smtClean="0"/>
                        <a:t>fp</a:t>
                      </a:r>
                      <a:endParaRPr lang="en-US" sz="2400" dirty="0"/>
                    </a:p>
                  </a:txBody>
                  <a:tcPr/>
                </a:tc>
                <a:tc>
                  <a:txBody>
                    <a:bodyPr/>
                    <a:lstStyle/>
                    <a:p>
                      <a:r>
                        <a:rPr lang="en-US" sz="2400" dirty="0" err="1" smtClean="0"/>
                        <a:t>tn</a:t>
                      </a:r>
                      <a:endParaRPr lang="en-US" sz="2400" dirty="0"/>
                    </a:p>
                  </a:txBody>
                  <a:tcPr/>
                </a:tc>
              </a:tr>
            </a:tbl>
          </a:graphicData>
        </a:graphic>
      </p:graphicFrame>
    </p:spTree>
    <p:extLst>
      <p:ext uri="{BB962C8B-B14F-4D97-AF65-F5344CB8AC3E}">
        <p14:creationId xmlns:p14="http://schemas.microsoft.com/office/powerpoint/2010/main" val="31919213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5</a:t>
            </a:fld>
            <a:endParaRPr kumimoji="0" lang="en-US" dirty="0"/>
          </a:p>
        </p:txBody>
      </p:sp>
      <p:graphicFrame>
        <p:nvGraphicFramePr>
          <p:cNvPr id="5" name="Table 4"/>
          <p:cNvGraphicFramePr>
            <a:graphicFrameLocks noGrp="1"/>
          </p:cNvGraphicFramePr>
          <p:nvPr>
            <p:extLst>
              <p:ext uri="{D42A27DB-BD31-4B8C-83A1-F6EECF244321}">
                <p14:modId xmlns:p14="http://schemas.microsoft.com/office/powerpoint/2010/main" val="3416421635"/>
              </p:ext>
            </p:extLst>
          </p:nvPr>
        </p:nvGraphicFramePr>
        <p:xfrm>
          <a:off x="471053" y="1219200"/>
          <a:ext cx="7834747" cy="5023974"/>
        </p:xfrm>
        <a:graphic>
          <a:graphicData uri="http://schemas.openxmlformats.org/drawingml/2006/table">
            <a:tbl>
              <a:tblPr firstRow="1" bandRow="1">
                <a:tableStyleId>{5C22544A-7EE6-4342-B048-85BDC9FD1C3A}</a:tableStyleId>
              </a:tblPr>
              <a:tblGrid>
                <a:gridCol w="3186547"/>
                <a:gridCol w="4648200"/>
              </a:tblGrid>
              <a:tr h="1622896">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400" dirty="0" smtClean="0"/>
                        <a:t>Huge variation in intra-class.</a:t>
                      </a:r>
                    </a:p>
                    <a:p>
                      <a:pPr marL="342900" marR="0"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400" dirty="0" smtClean="0"/>
                        <a:t>Non-constraints illumination.</a:t>
                      </a:r>
                    </a:p>
                  </a:txBody>
                  <a:tc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2400" dirty="0" smtClean="0"/>
                    </a:p>
                  </a:txBody>
                  <a:tc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1958504">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400" dirty="0" smtClean="0"/>
                        <a:t>Variable appearance and clothing.</a:t>
                      </a:r>
                    </a:p>
                    <a:p>
                      <a:pPr marL="342900" marR="0"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400" dirty="0" smtClean="0"/>
                        <a:t>Complex background.</a:t>
                      </a:r>
                    </a:p>
                  </a:txBody>
                  <a:tc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2400" dirty="0" smtClean="0"/>
                    </a:p>
                  </a:txBody>
                  <a:tc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1442574">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400" dirty="0" smtClean="0"/>
                        <a:t>Occlusions, different scales.</a:t>
                      </a:r>
                    </a:p>
                  </a:txBody>
                  <a:tc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2400" dirty="0" smtClean="0"/>
                    </a:p>
                  </a:txBody>
                  <a:tc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bl>
          </a:graphicData>
        </a:graphic>
      </p:graphicFrame>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8562" y="1258675"/>
            <a:ext cx="1976438" cy="148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9350" y="1247437"/>
            <a:ext cx="2000250" cy="149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799" y="2819400"/>
            <a:ext cx="2209801" cy="1979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descr="D:\INRIAPerson\INRIAPerson\Train\pos\crop00152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19800" y="2784791"/>
            <a:ext cx="2198730" cy="201410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D:\INRIAPerson\INRIAPerson\Train\pos\person_and_bike_14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2220" y="4857465"/>
            <a:ext cx="2057380" cy="154333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D:\INRIAPerson\INRIAPerson\Train\pos\crop00159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33800" y="4857464"/>
            <a:ext cx="2196876" cy="1543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6427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Overview of methodology</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143000"/>
            <a:ext cx="7620268" cy="5229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50</a:t>
            </a:fld>
            <a:endParaRPr kumimoji="0" lang="en-US" dirty="0"/>
          </a:p>
        </p:txBody>
      </p:sp>
    </p:spTree>
    <p:extLst>
      <p:ext uri="{BB962C8B-B14F-4D97-AF65-F5344CB8AC3E}">
        <p14:creationId xmlns:p14="http://schemas.microsoft.com/office/powerpoint/2010/main" val="9968714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approaches</a:t>
            </a:r>
            <a:endParaRPr lang="en-US" dirty="0"/>
          </a:p>
        </p:txBody>
      </p:sp>
      <p:sp>
        <p:nvSpPr>
          <p:cNvPr id="3" name="Content Placeholder 2"/>
          <p:cNvSpPr>
            <a:spLocks noGrp="1"/>
          </p:cNvSpPr>
          <p:nvPr>
            <p:ph idx="1"/>
          </p:nvPr>
        </p:nvSpPr>
        <p:spPr>
          <a:xfrm>
            <a:off x="457200" y="990601"/>
            <a:ext cx="7315200" cy="5334000"/>
          </a:xfrm>
        </p:spPr>
        <p:txBody>
          <a:bodyPr/>
          <a:lstStyle/>
          <a:p>
            <a:r>
              <a:rPr lang="en-US" dirty="0" err="1">
                <a:latin typeface="Times New Roman" pitchFamily="18" charset="0"/>
                <a:cs typeface="Times New Roman" pitchFamily="18" charset="0"/>
              </a:rPr>
              <a:t>Haar</a:t>
            </a:r>
            <a:r>
              <a:rPr lang="en-US" dirty="0">
                <a:latin typeface="Times New Roman" pitchFamily="18" charset="0"/>
                <a:cs typeface="Times New Roman" pitchFamily="18" charset="0"/>
              </a:rPr>
              <a:t> wavelets + </a:t>
            </a:r>
            <a:r>
              <a:rPr lang="en-US" dirty="0" smtClean="0">
                <a:latin typeface="Times New Roman" pitchFamily="18" charset="0"/>
                <a:cs typeface="Times New Roman" pitchFamily="18" charset="0"/>
              </a:rPr>
              <a:t>SVM: </a:t>
            </a:r>
            <a:r>
              <a:rPr lang="en-US" dirty="0" err="1" smtClean="0">
                <a:latin typeface="Times New Roman" pitchFamily="18" charset="0"/>
                <a:cs typeface="Times New Roman" pitchFamily="18" charset="0"/>
              </a:rPr>
              <a:t>Papageorgiou</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&amp; </a:t>
            </a:r>
            <a:r>
              <a:rPr lang="en-US" dirty="0" err="1">
                <a:latin typeface="Times New Roman" pitchFamily="18" charset="0"/>
                <a:cs typeface="Times New Roman" pitchFamily="18" charset="0"/>
              </a:rPr>
              <a:t>Poggio</a:t>
            </a:r>
            <a:r>
              <a:rPr lang="en-US" dirty="0">
                <a:latin typeface="Times New Roman" pitchFamily="18" charset="0"/>
                <a:cs typeface="Times New Roman" pitchFamily="18" charset="0"/>
              </a:rPr>
              <a:t>, 2000; Mohan et al </a:t>
            </a:r>
            <a:r>
              <a:rPr lang="en-US" dirty="0" smtClean="0">
                <a:latin typeface="Times New Roman" pitchFamily="18" charset="0"/>
                <a:cs typeface="Times New Roman" pitchFamily="18" charset="0"/>
              </a:rPr>
              <a:t>2000</a:t>
            </a:r>
          </a:p>
          <a:p>
            <a:r>
              <a:rPr lang="en-US" dirty="0">
                <a:latin typeface="Times New Roman" pitchFamily="18" charset="0"/>
                <a:cs typeface="Times New Roman" pitchFamily="18" charset="0"/>
              </a:rPr>
              <a:t>Rectangular differential features + </a:t>
            </a:r>
            <a:r>
              <a:rPr lang="en-US" dirty="0" err="1" smtClean="0">
                <a:latin typeface="Times New Roman" pitchFamily="18" charset="0"/>
                <a:cs typeface="Times New Roman" pitchFamily="18" charset="0"/>
              </a:rPr>
              <a:t>adaBoost</a:t>
            </a:r>
            <a:r>
              <a:rPr lang="en-US" dirty="0" smtClean="0">
                <a:latin typeface="Times New Roman" pitchFamily="18" charset="0"/>
                <a:cs typeface="Times New Roman" pitchFamily="18" charset="0"/>
              </a:rPr>
              <a:t>: Viola </a:t>
            </a:r>
            <a:r>
              <a:rPr lang="en-US" dirty="0">
                <a:latin typeface="Times New Roman" pitchFamily="18" charset="0"/>
                <a:cs typeface="Times New Roman" pitchFamily="18" charset="0"/>
              </a:rPr>
              <a:t>&amp; Jones, </a:t>
            </a:r>
            <a:r>
              <a:rPr lang="en-US" dirty="0" smtClean="0">
                <a:latin typeface="Times New Roman" pitchFamily="18" charset="0"/>
                <a:cs typeface="Times New Roman" pitchFamily="18" charset="0"/>
              </a:rPr>
              <a:t>2001</a:t>
            </a:r>
          </a:p>
          <a:p>
            <a:r>
              <a:rPr lang="en-US" dirty="0">
                <a:latin typeface="Times New Roman" pitchFamily="18" charset="0"/>
                <a:cs typeface="Times New Roman" pitchFamily="18" charset="0"/>
              </a:rPr>
              <a:t>Model based </a:t>
            </a:r>
            <a:r>
              <a:rPr lang="en-US" dirty="0" smtClean="0">
                <a:latin typeface="Times New Roman" pitchFamily="18" charset="0"/>
                <a:cs typeface="Times New Roman" pitchFamily="18" charset="0"/>
              </a:rPr>
              <a:t>methods: </a:t>
            </a:r>
            <a:r>
              <a:rPr lang="en-US" dirty="0" err="1" smtClean="0">
                <a:latin typeface="Times New Roman" pitchFamily="18" charset="0"/>
                <a:cs typeface="Times New Roman" pitchFamily="18" charset="0"/>
              </a:rPr>
              <a:t>Felzenszwalb</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2008</a:t>
            </a:r>
          </a:p>
          <a:p>
            <a:endParaRPr lang="en-US" dirty="0" smtClean="0">
              <a:latin typeface="Times New Roman" pitchFamily="18" charset="0"/>
              <a:cs typeface="Times New Roman" pitchFamily="18" charset="0"/>
            </a:endParaRPr>
          </a:p>
          <a:p>
            <a:r>
              <a:rPr lang="en-US" dirty="0">
                <a:latin typeface="Times New Roman" pitchFamily="18" charset="0"/>
                <a:cs typeface="Times New Roman" pitchFamily="18" charset="0"/>
              </a:rPr>
              <a:t> Lowe, 1999 (SIFT</a:t>
            </a:r>
            <a:r>
              <a:rPr lang="en-US" dirty="0" smtClean="0">
                <a:latin typeface="Times New Roman" pitchFamily="18" charset="0"/>
                <a:cs typeface="Times New Roman" pitchFamily="18" charset="0"/>
              </a:rPr>
              <a:t>).</a:t>
            </a:r>
          </a:p>
          <a:p>
            <a:r>
              <a:rPr lang="en-US" dirty="0" smtClean="0">
                <a:latin typeface="Times New Roman" pitchFamily="18" charset="0"/>
                <a:cs typeface="Times New Roman" pitchFamily="18" charset="0"/>
              </a:rPr>
              <a:t>Local Binary Pattern: Wang 2009</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Histogram of Oriented Gradients: </a:t>
            </a:r>
            <a:r>
              <a:rPr lang="en-US" dirty="0" err="1" smtClean="0">
                <a:latin typeface="Times New Roman" pitchFamily="18" charset="0"/>
                <a:cs typeface="Times New Roman" pitchFamily="18" charset="0"/>
              </a:rPr>
              <a:t>Dalal</a:t>
            </a:r>
            <a:r>
              <a:rPr lang="en-US" dirty="0" smtClean="0">
                <a:latin typeface="Times New Roman" pitchFamily="18" charset="0"/>
                <a:cs typeface="Times New Roman" pitchFamily="18" charset="0"/>
              </a:rPr>
              <a:t> and Trigg 2005</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6</a:t>
            </a:fld>
            <a:endParaRPr kumimoji="0"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5262" y="990600"/>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5262" y="2514600"/>
            <a:ext cx="80010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570827" y="3733800"/>
            <a:ext cx="1403269" cy="646331"/>
          </a:xfrm>
          <a:prstGeom prst="rect">
            <a:avLst/>
          </a:prstGeom>
          <a:noFill/>
        </p:spPr>
        <p:txBody>
          <a:bodyPr wrap="none" rtlCol="0">
            <a:spAutoFit/>
          </a:bodyPr>
          <a:lstStyle/>
          <a:p>
            <a:r>
              <a:rPr lang="en-US" dirty="0" err="1" smtClean="0"/>
              <a:t>Felzenszwalb</a:t>
            </a:r>
            <a:endParaRPr lang="en-US" dirty="0" smtClean="0"/>
          </a:p>
          <a:p>
            <a:r>
              <a:rPr lang="en-US" dirty="0" smtClean="0"/>
              <a:t>CVPR 2008</a:t>
            </a:r>
            <a:endParaRPr lang="en-US" dirty="0"/>
          </a:p>
        </p:txBody>
      </p:sp>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799" y="4104786"/>
            <a:ext cx="1170027" cy="1170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570827" y="4689799"/>
            <a:ext cx="1141659" cy="646331"/>
          </a:xfrm>
          <a:prstGeom prst="rect">
            <a:avLst/>
          </a:prstGeom>
          <a:noFill/>
        </p:spPr>
        <p:txBody>
          <a:bodyPr wrap="none" rtlCol="0">
            <a:spAutoFit/>
          </a:bodyPr>
          <a:lstStyle/>
          <a:p>
            <a:r>
              <a:rPr lang="en-US" dirty="0" smtClean="0"/>
              <a:t>Wang </a:t>
            </a:r>
          </a:p>
          <a:p>
            <a:r>
              <a:rPr lang="en-US" dirty="0" smtClean="0"/>
              <a:t>ICCV 2009</a:t>
            </a:r>
            <a:endParaRPr lang="en-US" dirty="0"/>
          </a:p>
        </p:txBody>
      </p:sp>
    </p:spTree>
    <p:extLst>
      <p:ext uri="{BB962C8B-B14F-4D97-AF65-F5344CB8AC3E}">
        <p14:creationId xmlns:p14="http://schemas.microsoft.com/office/powerpoint/2010/main" val="22629964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of Oriented Gradients (HOG)</a:t>
            </a:r>
            <a:endParaRPr lang="en-US" dirty="0"/>
          </a:p>
        </p:txBody>
      </p:sp>
      <p:sp>
        <p:nvSpPr>
          <p:cNvPr id="3" name="Content Placeholder 2"/>
          <p:cNvSpPr>
            <a:spLocks noGrp="1"/>
          </p:cNvSpPr>
          <p:nvPr>
            <p:ph idx="1"/>
          </p:nvPr>
        </p:nvSpPr>
        <p:spPr/>
        <p:txBody>
          <a:bodyPr/>
          <a:lstStyle/>
          <a:p>
            <a:r>
              <a:rPr lang="en-US" dirty="0" smtClean="0"/>
              <a:t>Base on the gradient of pixels.</a:t>
            </a:r>
          </a:p>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7</a:t>
            </a:fld>
            <a:endParaRPr kumimoji="0"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99" y="1600200"/>
            <a:ext cx="6430571"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04788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of Oriented </a:t>
            </a:r>
            <a:r>
              <a:rPr lang="en-US" dirty="0" smtClean="0"/>
              <a:t>Gradients Review</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8</a:t>
            </a:fld>
            <a:endParaRPr kumimoji="0" lang="en-US" dirty="0"/>
          </a:p>
        </p:txBody>
      </p:sp>
      <p:grpSp>
        <p:nvGrpSpPr>
          <p:cNvPr id="5" name="Group 13"/>
          <p:cNvGrpSpPr>
            <a:grpSpLocks/>
          </p:cNvGrpSpPr>
          <p:nvPr/>
        </p:nvGrpSpPr>
        <p:grpSpPr bwMode="auto">
          <a:xfrm>
            <a:off x="609600" y="2514600"/>
            <a:ext cx="2595563" cy="1981200"/>
            <a:chOff x="685800" y="2209800"/>
            <a:chExt cx="2595739" cy="198120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09800"/>
              <a:ext cx="2595739"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600262" y="2895600"/>
              <a:ext cx="381026"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grpSp>
        <p:nvGrpSpPr>
          <p:cNvPr id="8" name="Group 26"/>
          <p:cNvGrpSpPr>
            <a:grpSpLocks/>
          </p:cNvGrpSpPr>
          <p:nvPr/>
        </p:nvGrpSpPr>
        <p:grpSpPr bwMode="auto">
          <a:xfrm>
            <a:off x="3962400" y="2286000"/>
            <a:ext cx="1219200" cy="2438400"/>
            <a:chOff x="4191000" y="2438400"/>
            <a:chExt cx="1219200" cy="243840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l="35226" t="34615" r="49117" b="24359"/>
            <a:stretch>
              <a:fillRect/>
            </a:stretch>
          </p:blipFill>
          <p:spPr bwMode="auto">
            <a:xfrm>
              <a:off x="4191000" y="2438400"/>
              <a:ext cx="1219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1910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1" name="Rectangle 10"/>
            <p:cNvSpPr/>
            <p:nvPr/>
          </p:nvSpPr>
          <p:spPr>
            <a:xfrm>
              <a:off x="44958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2" name="Rectangle 11"/>
            <p:cNvSpPr/>
            <p:nvPr/>
          </p:nvSpPr>
          <p:spPr>
            <a:xfrm>
              <a:off x="48006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3" name="Rectangle 12"/>
            <p:cNvSpPr/>
            <p:nvPr/>
          </p:nvSpPr>
          <p:spPr>
            <a:xfrm>
              <a:off x="51054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4" name="Rectangle 13"/>
            <p:cNvSpPr/>
            <p:nvPr/>
          </p:nvSpPr>
          <p:spPr>
            <a:xfrm>
              <a:off x="4191000" y="2438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5" name="Rectangle 14"/>
            <p:cNvSpPr/>
            <p:nvPr/>
          </p:nvSpPr>
          <p:spPr>
            <a:xfrm>
              <a:off x="4191000" y="2743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6" name="Rectangle 15"/>
            <p:cNvSpPr/>
            <p:nvPr/>
          </p:nvSpPr>
          <p:spPr>
            <a:xfrm>
              <a:off x="4191000" y="3048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7" name="Rectangle 16"/>
            <p:cNvSpPr/>
            <p:nvPr/>
          </p:nvSpPr>
          <p:spPr>
            <a:xfrm>
              <a:off x="4191000" y="33528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8" name="Rectangle 17"/>
            <p:cNvSpPr/>
            <p:nvPr/>
          </p:nvSpPr>
          <p:spPr>
            <a:xfrm>
              <a:off x="4191000" y="36576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9" name="Rectangle 18"/>
            <p:cNvSpPr/>
            <p:nvPr/>
          </p:nvSpPr>
          <p:spPr>
            <a:xfrm>
              <a:off x="4191000" y="3962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0" name="Rectangle 19"/>
            <p:cNvSpPr/>
            <p:nvPr/>
          </p:nvSpPr>
          <p:spPr>
            <a:xfrm>
              <a:off x="4191000" y="4267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1" name="Rectangle 20"/>
            <p:cNvSpPr/>
            <p:nvPr/>
          </p:nvSpPr>
          <p:spPr>
            <a:xfrm>
              <a:off x="4191000" y="4572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cxnSp>
        <p:nvCxnSpPr>
          <p:cNvPr id="22" name="Straight Connector 21"/>
          <p:cNvCxnSpPr/>
          <p:nvPr/>
        </p:nvCxnSpPr>
        <p:spPr>
          <a:xfrm flipV="1">
            <a:off x="1524000" y="2286000"/>
            <a:ext cx="2468563" cy="9144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a:off x="1524000" y="4038600"/>
            <a:ext cx="2438400" cy="6858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nvGrpSpPr>
          <p:cNvPr id="24" name="Group 63"/>
          <p:cNvGrpSpPr>
            <a:grpSpLocks/>
          </p:cNvGrpSpPr>
          <p:nvPr/>
        </p:nvGrpSpPr>
        <p:grpSpPr bwMode="auto">
          <a:xfrm>
            <a:off x="7086600" y="2819400"/>
            <a:ext cx="609600" cy="609600"/>
            <a:chOff x="3394023" y="2056150"/>
            <a:chExt cx="1143000" cy="1143000"/>
          </a:xfrm>
        </p:grpSpPr>
        <p:cxnSp>
          <p:nvCxnSpPr>
            <p:cNvPr id="25" name="Straight Arrow Connector 24"/>
            <p:cNvCxnSpPr/>
            <p:nvPr/>
          </p:nvCxnSpPr>
          <p:spPr>
            <a:xfrm>
              <a:off x="3962547" y="2818150"/>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2000000">
              <a:off x="3444625" y="2731831"/>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3200000">
              <a:off x="3504157" y="264253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4400000">
              <a:off x="3556246" y="2578536"/>
              <a:ext cx="535781"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5600000">
              <a:off x="3647032" y="2556213"/>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6800000">
              <a:off x="3746744" y="2566632"/>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8000000">
              <a:off x="3841996" y="258151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9200000">
              <a:off x="3900039" y="2651463"/>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20400000">
              <a:off x="3947664" y="2725878"/>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394023" y="2056150"/>
              <a:ext cx="1143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sp>
        <p:nvSpPr>
          <p:cNvPr id="35" name="TextBox 52"/>
          <p:cNvSpPr txBox="1">
            <a:spLocks noChangeArrowheads="1"/>
          </p:cNvSpPr>
          <p:nvPr/>
        </p:nvSpPr>
        <p:spPr bwMode="auto">
          <a:xfrm>
            <a:off x="6553200" y="4495800"/>
            <a:ext cx="1839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9 orientation bins</a:t>
            </a:r>
          </a:p>
          <a:p>
            <a:pPr algn="ctr" eaLnBrk="1" hangingPunct="1"/>
            <a:r>
              <a:rPr lang="en-US" dirty="0">
                <a:latin typeface="Times New Roman" pitchFamily="18" charset="0"/>
                <a:cs typeface="Times New Roman" pitchFamily="18" charset="0"/>
              </a:rPr>
              <a:t>0 - 180° degrees</a:t>
            </a:r>
          </a:p>
        </p:txBody>
      </p:sp>
      <p:sp>
        <p:nvSpPr>
          <p:cNvPr id="36" name="Rectangle 35"/>
          <p:cNvSpPr/>
          <p:nvPr/>
        </p:nvSpPr>
        <p:spPr>
          <a:xfrm>
            <a:off x="64770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7" name="Rectangle 36"/>
          <p:cNvSpPr/>
          <p:nvPr/>
        </p:nvSpPr>
        <p:spPr>
          <a:xfrm>
            <a:off x="76962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8" name="Rectangle 37"/>
          <p:cNvSpPr/>
          <p:nvPr/>
        </p:nvSpPr>
        <p:spPr>
          <a:xfrm>
            <a:off x="76962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9" name="Rectangle 38"/>
          <p:cNvSpPr/>
          <p:nvPr/>
        </p:nvSpPr>
        <p:spPr>
          <a:xfrm>
            <a:off x="70866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0" name="Rectangle 39"/>
          <p:cNvSpPr/>
          <p:nvPr/>
        </p:nvSpPr>
        <p:spPr>
          <a:xfrm>
            <a:off x="64770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1" name="Rectangle 40"/>
          <p:cNvSpPr/>
          <p:nvPr/>
        </p:nvSpPr>
        <p:spPr>
          <a:xfrm>
            <a:off x="64770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2" name="Rectangle 41"/>
          <p:cNvSpPr/>
          <p:nvPr/>
        </p:nvSpPr>
        <p:spPr>
          <a:xfrm>
            <a:off x="70866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3" name="Rectangle 42"/>
          <p:cNvSpPr/>
          <p:nvPr/>
        </p:nvSpPr>
        <p:spPr>
          <a:xfrm>
            <a:off x="76962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4" name="TextBox 73"/>
          <p:cNvSpPr txBox="1">
            <a:spLocks noChangeArrowheads="1"/>
          </p:cNvSpPr>
          <p:nvPr/>
        </p:nvSpPr>
        <p:spPr bwMode="auto">
          <a:xfrm>
            <a:off x="7010400" y="41148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solidFill>
                  <a:srgbClr val="FF0000"/>
                </a:solidFill>
                <a:latin typeface="Calibri" pitchFamily="34" charset="0"/>
              </a:rPr>
              <a:t>cell</a:t>
            </a:r>
          </a:p>
        </p:txBody>
      </p:sp>
      <p:cxnSp>
        <p:nvCxnSpPr>
          <p:cNvPr id="45" name="Straight Arrow Connector 44"/>
          <p:cNvCxnSpPr/>
          <p:nvPr/>
        </p:nvCxnSpPr>
        <p:spPr>
          <a:xfrm>
            <a:off x="6705600" y="41910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0800000">
            <a:off x="7696200" y="41910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80"/>
          <p:cNvSpPr txBox="1">
            <a:spLocks noChangeArrowheads="1"/>
          </p:cNvSpPr>
          <p:nvPr/>
        </p:nvSpPr>
        <p:spPr bwMode="auto">
          <a:xfrm>
            <a:off x="6096000" y="5791200"/>
            <a:ext cx="263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FF0000"/>
                </a:solidFill>
                <a:latin typeface="Times New Roman" pitchFamily="18" charset="0"/>
                <a:cs typeface="Times New Roman" pitchFamily="18" charset="0"/>
              </a:rPr>
              <a:t>9</a:t>
            </a:r>
            <a:r>
              <a:rPr lang="en-US" dirty="0">
                <a:latin typeface="Times New Roman" pitchFamily="18" charset="0"/>
                <a:cs typeface="Times New Roman" pitchFamily="18" charset="0"/>
              </a:rPr>
              <a:t>x</a:t>
            </a:r>
            <a:r>
              <a:rPr lang="en-US" dirty="0">
                <a:solidFill>
                  <a:srgbClr val="00B050"/>
                </a:solidFill>
                <a:latin typeface="Times New Roman" pitchFamily="18" charset="0"/>
                <a:cs typeface="Times New Roman" pitchFamily="18" charset="0"/>
              </a:rPr>
              <a:t>4</a:t>
            </a:r>
            <a:r>
              <a:rPr lang="en-US" dirty="0">
                <a:latin typeface="Times New Roman" pitchFamily="18" charset="0"/>
                <a:cs typeface="Times New Roman" pitchFamily="18" charset="0"/>
              </a:rPr>
              <a:t> feature vector per cell</a:t>
            </a:r>
          </a:p>
        </p:txBody>
      </p:sp>
      <p:cxnSp>
        <p:nvCxnSpPr>
          <p:cNvPr id="48" name="Straight Arrow Connector 47"/>
          <p:cNvCxnSpPr/>
          <p:nvPr/>
        </p:nvCxnSpPr>
        <p:spPr>
          <a:xfrm rot="5400000">
            <a:off x="7163594" y="5485606"/>
            <a:ext cx="457200" cy="1588"/>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49" name="TextBox 84"/>
          <p:cNvSpPr txBox="1">
            <a:spLocks noChangeArrowheads="1"/>
          </p:cNvSpPr>
          <p:nvPr/>
        </p:nvSpPr>
        <p:spPr bwMode="auto">
          <a:xfrm>
            <a:off x="7543800" y="5257800"/>
            <a:ext cx="1111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Times New Roman" pitchFamily="18" charset="0"/>
                <a:cs typeface="Times New Roman" pitchFamily="18" charset="0"/>
              </a:rPr>
              <a:t>normalize</a:t>
            </a:r>
          </a:p>
        </p:txBody>
      </p:sp>
      <p:sp>
        <p:nvSpPr>
          <p:cNvPr id="50" name="TextBox 87"/>
          <p:cNvSpPr txBox="1">
            <a:spLocks noChangeArrowheads="1"/>
          </p:cNvSpPr>
          <p:nvPr/>
        </p:nvSpPr>
        <p:spPr bwMode="auto">
          <a:xfrm>
            <a:off x="3581400" y="5105400"/>
            <a:ext cx="205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Feature vector</a:t>
            </a:r>
          </a:p>
          <a:p>
            <a:pPr algn="ctr" eaLnBrk="1" hangingPunct="1"/>
            <a:r>
              <a:rPr lang="en-US" dirty="0">
                <a:latin typeface="Times New Roman" pitchFamily="18" charset="0"/>
                <a:cs typeface="Times New Roman" pitchFamily="18" charset="0"/>
              </a:rPr>
              <a:t>f = […,…,…,    ,…]</a:t>
            </a:r>
          </a:p>
        </p:txBody>
      </p:sp>
      <p:sp>
        <p:nvSpPr>
          <p:cNvPr id="51" name="Rectangle 50"/>
          <p:cNvSpPr/>
          <p:nvPr/>
        </p:nvSpPr>
        <p:spPr>
          <a:xfrm>
            <a:off x="6400800" y="2133600"/>
            <a:ext cx="1371600" cy="1371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52" name="TextBox 72"/>
          <p:cNvSpPr txBox="1">
            <a:spLocks noChangeArrowheads="1"/>
          </p:cNvSpPr>
          <p:nvPr/>
        </p:nvSpPr>
        <p:spPr bwMode="auto">
          <a:xfrm>
            <a:off x="6400800" y="1752600"/>
            <a:ext cx="682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Calibri" pitchFamily="34" charset="0"/>
              </a:rPr>
              <a:t>block</a:t>
            </a:r>
          </a:p>
        </p:txBody>
      </p:sp>
    </p:spTree>
    <p:extLst>
      <p:ext uri="{BB962C8B-B14F-4D97-AF65-F5344CB8AC3E}">
        <p14:creationId xmlns:p14="http://schemas.microsoft.com/office/powerpoint/2010/main" val="32008085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of Oriented </a:t>
            </a:r>
            <a:r>
              <a:rPr lang="en-US" dirty="0" smtClean="0"/>
              <a:t>Gradients Review</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9</a:t>
            </a:fld>
            <a:endParaRPr kumimoji="0" lang="en-US" dirty="0"/>
          </a:p>
        </p:txBody>
      </p:sp>
      <p:grpSp>
        <p:nvGrpSpPr>
          <p:cNvPr id="5" name="Group 13"/>
          <p:cNvGrpSpPr>
            <a:grpSpLocks/>
          </p:cNvGrpSpPr>
          <p:nvPr/>
        </p:nvGrpSpPr>
        <p:grpSpPr bwMode="auto">
          <a:xfrm>
            <a:off x="609600" y="2514600"/>
            <a:ext cx="2595563" cy="1981200"/>
            <a:chOff x="685800" y="2209800"/>
            <a:chExt cx="2595739" cy="198120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09800"/>
              <a:ext cx="2595739"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600262" y="2895600"/>
              <a:ext cx="381026"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grpSp>
        <p:nvGrpSpPr>
          <p:cNvPr id="8" name="Group 26"/>
          <p:cNvGrpSpPr>
            <a:grpSpLocks/>
          </p:cNvGrpSpPr>
          <p:nvPr/>
        </p:nvGrpSpPr>
        <p:grpSpPr bwMode="auto">
          <a:xfrm>
            <a:off x="3962400" y="2286000"/>
            <a:ext cx="1219200" cy="2438400"/>
            <a:chOff x="4191000" y="2438400"/>
            <a:chExt cx="1219200" cy="243840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l="35226" t="34615" r="49117" b="24359"/>
            <a:stretch>
              <a:fillRect/>
            </a:stretch>
          </p:blipFill>
          <p:spPr bwMode="auto">
            <a:xfrm>
              <a:off x="4191000" y="2438400"/>
              <a:ext cx="1219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1910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1" name="Rectangle 10"/>
            <p:cNvSpPr/>
            <p:nvPr/>
          </p:nvSpPr>
          <p:spPr>
            <a:xfrm>
              <a:off x="44958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2" name="Rectangle 11"/>
            <p:cNvSpPr/>
            <p:nvPr/>
          </p:nvSpPr>
          <p:spPr>
            <a:xfrm>
              <a:off x="48006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3" name="Rectangle 12"/>
            <p:cNvSpPr/>
            <p:nvPr/>
          </p:nvSpPr>
          <p:spPr>
            <a:xfrm>
              <a:off x="51054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4" name="Rectangle 13"/>
            <p:cNvSpPr/>
            <p:nvPr/>
          </p:nvSpPr>
          <p:spPr>
            <a:xfrm>
              <a:off x="4191000" y="2438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5" name="Rectangle 14"/>
            <p:cNvSpPr/>
            <p:nvPr/>
          </p:nvSpPr>
          <p:spPr>
            <a:xfrm>
              <a:off x="4191000" y="2743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6" name="Rectangle 15"/>
            <p:cNvSpPr/>
            <p:nvPr/>
          </p:nvSpPr>
          <p:spPr>
            <a:xfrm>
              <a:off x="4191000" y="3048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7" name="Rectangle 16"/>
            <p:cNvSpPr/>
            <p:nvPr/>
          </p:nvSpPr>
          <p:spPr>
            <a:xfrm>
              <a:off x="4191000" y="33528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8" name="Rectangle 17"/>
            <p:cNvSpPr/>
            <p:nvPr/>
          </p:nvSpPr>
          <p:spPr>
            <a:xfrm>
              <a:off x="4191000" y="36576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9" name="Rectangle 18"/>
            <p:cNvSpPr/>
            <p:nvPr/>
          </p:nvSpPr>
          <p:spPr>
            <a:xfrm>
              <a:off x="4191000" y="3962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0" name="Rectangle 19"/>
            <p:cNvSpPr/>
            <p:nvPr/>
          </p:nvSpPr>
          <p:spPr>
            <a:xfrm>
              <a:off x="4191000" y="4267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1" name="Rectangle 20"/>
            <p:cNvSpPr/>
            <p:nvPr/>
          </p:nvSpPr>
          <p:spPr>
            <a:xfrm>
              <a:off x="4191000" y="4572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cxnSp>
        <p:nvCxnSpPr>
          <p:cNvPr id="22" name="Straight Connector 21"/>
          <p:cNvCxnSpPr/>
          <p:nvPr/>
        </p:nvCxnSpPr>
        <p:spPr>
          <a:xfrm flipV="1">
            <a:off x="1524000" y="2286000"/>
            <a:ext cx="2468563" cy="9144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a:off x="1524000" y="4038600"/>
            <a:ext cx="2438400" cy="6858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nvGrpSpPr>
          <p:cNvPr id="24" name="Group 63"/>
          <p:cNvGrpSpPr>
            <a:grpSpLocks/>
          </p:cNvGrpSpPr>
          <p:nvPr/>
        </p:nvGrpSpPr>
        <p:grpSpPr bwMode="auto">
          <a:xfrm>
            <a:off x="7086600" y="2819400"/>
            <a:ext cx="609600" cy="609600"/>
            <a:chOff x="3394023" y="2056150"/>
            <a:chExt cx="1143000" cy="1143000"/>
          </a:xfrm>
        </p:grpSpPr>
        <p:cxnSp>
          <p:nvCxnSpPr>
            <p:cNvPr id="25" name="Straight Arrow Connector 24"/>
            <p:cNvCxnSpPr/>
            <p:nvPr/>
          </p:nvCxnSpPr>
          <p:spPr>
            <a:xfrm>
              <a:off x="3962547" y="2818150"/>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2000000">
              <a:off x="3444625" y="2731831"/>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3200000">
              <a:off x="3504157" y="264253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4400000">
              <a:off x="3556246" y="2578536"/>
              <a:ext cx="535781"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5600000">
              <a:off x="3647032" y="2556213"/>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6800000">
              <a:off x="3746744" y="2566632"/>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8000000">
              <a:off x="3841996" y="258151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9200000">
              <a:off x="3900039" y="2651463"/>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20400000">
              <a:off x="3947664" y="2725878"/>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394023" y="2056150"/>
              <a:ext cx="1143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sp>
        <p:nvSpPr>
          <p:cNvPr id="35" name="TextBox 52"/>
          <p:cNvSpPr txBox="1">
            <a:spLocks noChangeArrowheads="1"/>
          </p:cNvSpPr>
          <p:nvPr/>
        </p:nvSpPr>
        <p:spPr bwMode="auto">
          <a:xfrm>
            <a:off x="6553200" y="4495800"/>
            <a:ext cx="1839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9 orientation bins</a:t>
            </a:r>
          </a:p>
          <a:p>
            <a:pPr algn="ctr" eaLnBrk="1" hangingPunct="1"/>
            <a:r>
              <a:rPr lang="en-US" dirty="0">
                <a:latin typeface="Times New Roman" pitchFamily="18" charset="0"/>
                <a:cs typeface="Times New Roman" pitchFamily="18" charset="0"/>
              </a:rPr>
              <a:t>0 - 180° degrees</a:t>
            </a:r>
          </a:p>
        </p:txBody>
      </p:sp>
      <p:sp>
        <p:nvSpPr>
          <p:cNvPr id="36" name="Rectangle 35"/>
          <p:cNvSpPr/>
          <p:nvPr/>
        </p:nvSpPr>
        <p:spPr>
          <a:xfrm>
            <a:off x="64770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7" name="Rectangle 36"/>
          <p:cNvSpPr/>
          <p:nvPr/>
        </p:nvSpPr>
        <p:spPr>
          <a:xfrm>
            <a:off x="76962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8" name="Rectangle 37"/>
          <p:cNvSpPr/>
          <p:nvPr/>
        </p:nvSpPr>
        <p:spPr>
          <a:xfrm>
            <a:off x="76962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9" name="Rectangle 38"/>
          <p:cNvSpPr/>
          <p:nvPr/>
        </p:nvSpPr>
        <p:spPr>
          <a:xfrm>
            <a:off x="70866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0" name="Rectangle 39"/>
          <p:cNvSpPr/>
          <p:nvPr/>
        </p:nvSpPr>
        <p:spPr>
          <a:xfrm>
            <a:off x="64770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1" name="Rectangle 40"/>
          <p:cNvSpPr/>
          <p:nvPr/>
        </p:nvSpPr>
        <p:spPr>
          <a:xfrm>
            <a:off x="64770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2" name="Rectangle 41"/>
          <p:cNvSpPr/>
          <p:nvPr/>
        </p:nvSpPr>
        <p:spPr>
          <a:xfrm>
            <a:off x="70866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3" name="Rectangle 42"/>
          <p:cNvSpPr/>
          <p:nvPr/>
        </p:nvSpPr>
        <p:spPr>
          <a:xfrm>
            <a:off x="76962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4" name="TextBox 73"/>
          <p:cNvSpPr txBox="1">
            <a:spLocks noChangeArrowheads="1"/>
          </p:cNvSpPr>
          <p:nvPr/>
        </p:nvSpPr>
        <p:spPr bwMode="auto">
          <a:xfrm>
            <a:off x="7010400" y="41148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solidFill>
                  <a:srgbClr val="FF0000"/>
                </a:solidFill>
                <a:latin typeface="Calibri" pitchFamily="34" charset="0"/>
              </a:rPr>
              <a:t>cell</a:t>
            </a:r>
          </a:p>
        </p:txBody>
      </p:sp>
      <p:cxnSp>
        <p:nvCxnSpPr>
          <p:cNvPr id="45" name="Straight Arrow Connector 44"/>
          <p:cNvCxnSpPr/>
          <p:nvPr/>
        </p:nvCxnSpPr>
        <p:spPr>
          <a:xfrm>
            <a:off x="6705600" y="41910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0800000">
            <a:off x="7696200" y="41910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80"/>
          <p:cNvSpPr txBox="1">
            <a:spLocks noChangeArrowheads="1"/>
          </p:cNvSpPr>
          <p:nvPr/>
        </p:nvSpPr>
        <p:spPr bwMode="auto">
          <a:xfrm>
            <a:off x="6096000" y="5791200"/>
            <a:ext cx="263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FF0000"/>
                </a:solidFill>
                <a:latin typeface="Times New Roman" pitchFamily="18" charset="0"/>
                <a:cs typeface="Times New Roman" pitchFamily="18" charset="0"/>
              </a:rPr>
              <a:t>9</a:t>
            </a:r>
            <a:r>
              <a:rPr lang="en-US" dirty="0">
                <a:latin typeface="Times New Roman" pitchFamily="18" charset="0"/>
                <a:cs typeface="Times New Roman" pitchFamily="18" charset="0"/>
              </a:rPr>
              <a:t>x</a:t>
            </a:r>
            <a:r>
              <a:rPr lang="en-US" dirty="0">
                <a:solidFill>
                  <a:srgbClr val="00B050"/>
                </a:solidFill>
                <a:latin typeface="Times New Roman" pitchFamily="18" charset="0"/>
                <a:cs typeface="Times New Roman" pitchFamily="18" charset="0"/>
              </a:rPr>
              <a:t>4</a:t>
            </a:r>
            <a:r>
              <a:rPr lang="en-US" dirty="0">
                <a:latin typeface="Times New Roman" pitchFamily="18" charset="0"/>
                <a:cs typeface="Times New Roman" pitchFamily="18" charset="0"/>
              </a:rPr>
              <a:t> feature vector per cell</a:t>
            </a:r>
          </a:p>
        </p:txBody>
      </p:sp>
      <p:cxnSp>
        <p:nvCxnSpPr>
          <p:cNvPr id="48" name="Straight Arrow Connector 47"/>
          <p:cNvCxnSpPr/>
          <p:nvPr/>
        </p:nvCxnSpPr>
        <p:spPr>
          <a:xfrm rot="5400000">
            <a:off x="7163594" y="5485606"/>
            <a:ext cx="457200" cy="1588"/>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49" name="TextBox 84"/>
          <p:cNvSpPr txBox="1">
            <a:spLocks noChangeArrowheads="1"/>
          </p:cNvSpPr>
          <p:nvPr/>
        </p:nvSpPr>
        <p:spPr bwMode="auto">
          <a:xfrm>
            <a:off x="7543800" y="5257800"/>
            <a:ext cx="1111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Times New Roman" pitchFamily="18" charset="0"/>
                <a:cs typeface="Times New Roman" pitchFamily="18" charset="0"/>
              </a:rPr>
              <a:t>normalize</a:t>
            </a:r>
          </a:p>
        </p:txBody>
      </p:sp>
      <p:sp>
        <p:nvSpPr>
          <p:cNvPr id="50" name="TextBox 87"/>
          <p:cNvSpPr txBox="1">
            <a:spLocks noChangeArrowheads="1"/>
          </p:cNvSpPr>
          <p:nvPr/>
        </p:nvSpPr>
        <p:spPr bwMode="auto">
          <a:xfrm>
            <a:off x="3581400" y="5105400"/>
            <a:ext cx="205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Feature vector</a:t>
            </a:r>
          </a:p>
          <a:p>
            <a:pPr algn="ctr" eaLnBrk="1" hangingPunct="1"/>
            <a:r>
              <a:rPr lang="en-US" dirty="0">
                <a:latin typeface="Times New Roman" pitchFamily="18" charset="0"/>
                <a:cs typeface="Times New Roman" pitchFamily="18" charset="0"/>
              </a:rPr>
              <a:t>f = […,…,…,    ,…]</a:t>
            </a:r>
          </a:p>
        </p:txBody>
      </p:sp>
      <p:sp>
        <p:nvSpPr>
          <p:cNvPr id="53" name="Rectangle 52"/>
          <p:cNvSpPr/>
          <p:nvPr/>
        </p:nvSpPr>
        <p:spPr>
          <a:xfrm>
            <a:off x="7010400" y="2133600"/>
            <a:ext cx="1371600" cy="1371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54" name="TextBox 72"/>
          <p:cNvSpPr txBox="1">
            <a:spLocks noChangeArrowheads="1"/>
          </p:cNvSpPr>
          <p:nvPr/>
        </p:nvSpPr>
        <p:spPr bwMode="auto">
          <a:xfrm>
            <a:off x="7354887" y="1752600"/>
            <a:ext cx="682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Calibri" pitchFamily="34" charset="0"/>
              </a:rPr>
              <a:t>block</a:t>
            </a:r>
          </a:p>
        </p:txBody>
      </p:sp>
    </p:spTree>
    <p:extLst>
      <p:ext uri="{BB962C8B-B14F-4D97-AF65-F5344CB8AC3E}">
        <p14:creationId xmlns:p14="http://schemas.microsoft.com/office/powerpoint/2010/main" val="606735181"/>
      </p:ext>
    </p:extLst>
  </p:cSld>
  <p:clrMapOvr>
    <a:masterClrMapping/>
  </p:clrMapOvr>
  <p:timing>
    <p:tnLst>
      <p:par>
        <p:cTn id="1" dur="indefinite" restart="never" nodeType="tmRoot"/>
      </p:par>
    </p:tnLst>
  </p:timing>
</p:sld>
</file>

<file path=ppt/theme/theme1.xml><?xml version="1.0" encoding="utf-8"?>
<a:theme xmlns:a="http://schemas.openxmlformats.org/drawingml/2006/main" name="134TGp_report_diagram">
  <a:themeElements>
    <a:clrScheme name="134TGp_report_diagram 2">
      <a:dk1>
        <a:srgbClr val="23387D"/>
      </a:dk1>
      <a:lt1>
        <a:srgbClr val="FFFFFF"/>
      </a:lt1>
      <a:dk2>
        <a:srgbClr val="1A3D97"/>
      </a:dk2>
      <a:lt2>
        <a:srgbClr val="DDDDDD"/>
      </a:lt2>
      <a:accent1>
        <a:srgbClr val="4972BB"/>
      </a:accent1>
      <a:accent2>
        <a:srgbClr val="6A99D8"/>
      </a:accent2>
      <a:accent3>
        <a:srgbClr val="FFFFFF"/>
      </a:accent3>
      <a:accent4>
        <a:srgbClr val="1C2E6A"/>
      </a:accent4>
      <a:accent5>
        <a:srgbClr val="B1BCDA"/>
      </a:accent5>
      <a:accent6>
        <a:srgbClr val="5F8AC4"/>
      </a:accent6>
      <a:hlink>
        <a:srgbClr val="96B1E6"/>
      </a:hlink>
      <a:folHlink>
        <a:srgbClr val="99C25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34TGp_report_diagram 1">
        <a:dk1>
          <a:srgbClr val="1D4940"/>
        </a:dk1>
        <a:lt1>
          <a:srgbClr val="FFFFFF"/>
        </a:lt1>
        <a:dk2>
          <a:srgbClr val="3F716F"/>
        </a:dk2>
        <a:lt2>
          <a:srgbClr val="DDDDDD"/>
        </a:lt2>
        <a:accent1>
          <a:srgbClr val="669E86"/>
        </a:accent1>
        <a:accent2>
          <a:srgbClr val="A2CAB4"/>
        </a:accent2>
        <a:accent3>
          <a:srgbClr val="FFFFFF"/>
        </a:accent3>
        <a:accent4>
          <a:srgbClr val="173D35"/>
        </a:accent4>
        <a:accent5>
          <a:srgbClr val="B8CCC3"/>
        </a:accent5>
        <a:accent6>
          <a:srgbClr val="92B7A3"/>
        </a:accent6>
        <a:hlink>
          <a:srgbClr val="8CA35F"/>
        </a:hlink>
        <a:folHlink>
          <a:srgbClr val="C1B05D"/>
        </a:folHlink>
      </a:clrScheme>
      <a:clrMap bg1="lt1" tx1="dk1" bg2="lt2" tx2="dk2" accent1="accent1" accent2="accent2" accent3="accent3" accent4="accent4" accent5="accent5" accent6="accent6" hlink="hlink" folHlink="folHlink"/>
    </a:extraClrScheme>
    <a:extraClrScheme>
      <a:clrScheme name="134TGp_report_diagram 2">
        <a:dk1>
          <a:srgbClr val="23387D"/>
        </a:dk1>
        <a:lt1>
          <a:srgbClr val="FFFFFF"/>
        </a:lt1>
        <a:dk2>
          <a:srgbClr val="1A3D97"/>
        </a:dk2>
        <a:lt2>
          <a:srgbClr val="DDDDDD"/>
        </a:lt2>
        <a:accent1>
          <a:srgbClr val="4972BB"/>
        </a:accent1>
        <a:accent2>
          <a:srgbClr val="6A99D8"/>
        </a:accent2>
        <a:accent3>
          <a:srgbClr val="FFFFFF"/>
        </a:accent3>
        <a:accent4>
          <a:srgbClr val="1C2E6A"/>
        </a:accent4>
        <a:accent5>
          <a:srgbClr val="B1BCDA"/>
        </a:accent5>
        <a:accent6>
          <a:srgbClr val="5F8AC4"/>
        </a:accent6>
        <a:hlink>
          <a:srgbClr val="96B1E6"/>
        </a:hlink>
        <a:folHlink>
          <a:srgbClr val="99C25C"/>
        </a:folHlink>
      </a:clrScheme>
      <a:clrMap bg1="lt1" tx1="dk1" bg2="lt2" tx2="dk2" accent1="accent1" accent2="accent2" accent3="accent3" accent4="accent4" accent5="accent5" accent6="accent6" hlink="hlink" folHlink="folHlink"/>
    </a:extraClrScheme>
    <a:extraClrScheme>
      <a:clrScheme name="134TGp_report_diagram 3">
        <a:dk1>
          <a:srgbClr val="23387D"/>
        </a:dk1>
        <a:lt1>
          <a:srgbClr val="FFFFFF"/>
        </a:lt1>
        <a:dk2>
          <a:srgbClr val="1A3D97"/>
        </a:dk2>
        <a:lt2>
          <a:srgbClr val="DDDDDD"/>
        </a:lt2>
        <a:accent1>
          <a:srgbClr val="6E51A7"/>
        </a:accent1>
        <a:accent2>
          <a:srgbClr val="8C8EE0"/>
        </a:accent2>
        <a:accent3>
          <a:srgbClr val="FFFFFF"/>
        </a:accent3>
        <a:accent4>
          <a:srgbClr val="1C2E6A"/>
        </a:accent4>
        <a:accent5>
          <a:srgbClr val="BAB3D0"/>
        </a:accent5>
        <a:accent6>
          <a:srgbClr val="7E80CB"/>
        </a:accent6>
        <a:hlink>
          <a:srgbClr val="96B1E6"/>
        </a:hlink>
        <a:folHlink>
          <a:srgbClr val="7BB32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cdb2004134l</Template>
  <TotalTime>11729</TotalTime>
  <Words>1516</Words>
  <Application>Microsoft Office PowerPoint</Application>
  <PresentationFormat>On-screen Show (4:3)</PresentationFormat>
  <Paragraphs>336</Paragraphs>
  <Slides>50</Slides>
  <Notes>20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50</vt:i4>
      </vt:variant>
    </vt:vector>
  </HeadingPairs>
  <TitlesOfParts>
    <vt:vector size="53" baseType="lpstr">
      <vt:lpstr>134TGp_report_diagram</vt:lpstr>
      <vt:lpstr>Image</vt:lpstr>
      <vt:lpstr>Equation</vt:lpstr>
      <vt:lpstr>Pedestrian Detection and Localization</vt:lpstr>
      <vt:lpstr>Outline</vt:lpstr>
      <vt:lpstr>Problem statement</vt:lpstr>
      <vt:lpstr>Applications</vt:lpstr>
      <vt:lpstr>Challenges</vt:lpstr>
      <vt:lpstr>Existing approaches</vt:lpstr>
      <vt:lpstr>Histogram of Oriented Gradients (HOG)</vt:lpstr>
      <vt:lpstr>Histogram of Oriented Gradients Review</vt:lpstr>
      <vt:lpstr>Histogram of Oriented Gradients Review</vt:lpstr>
      <vt:lpstr>Histogram of Oriented Gradients Review</vt:lpstr>
      <vt:lpstr>Histogram of Oriented Gradients Review</vt:lpstr>
      <vt:lpstr>SVM Review</vt:lpstr>
      <vt:lpstr>Motivation of choosing HOG</vt:lpstr>
      <vt:lpstr>Contributions</vt:lpstr>
      <vt:lpstr>Dataset</vt:lpstr>
      <vt:lpstr>Dataset</vt:lpstr>
      <vt:lpstr>Overview of methodology</vt:lpstr>
      <vt:lpstr>Learning Phase</vt:lpstr>
      <vt:lpstr>Detection Phase</vt:lpstr>
      <vt:lpstr>Result of re-implementation</vt:lpstr>
      <vt:lpstr>Examples</vt:lpstr>
      <vt:lpstr>Contributions</vt:lpstr>
      <vt:lpstr>Spatial Selective Approach</vt:lpstr>
      <vt:lpstr>Spatial Selective Approach</vt:lpstr>
      <vt:lpstr>Result Spatial Selective Method</vt:lpstr>
      <vt:lpstr>Vector Length v.s Speed</vt:lpstr>
      <vt:lpstr>Examples</vt:lpstr>
      <vt:lpstr>Multi-level Approach</vt:lpstr>
      <vt:lpstr>Multi-level Approach</vt:lpstr>
      <vt:lpstr>Result(cont…)</vt:lpstr>
      <vt:lpstr>Feature vector length v.s speed</vt:lpstr>
      <vt:lpstr>Examples</vt:lpstr>
      <vt:lpstr>Examples (cont)</vt:lpstr>
      <vt:lpstr>Fusion Algorithm – Mean Shift</vt:lpstr>
      <vt:lpstr>Mean shift</vt:lpstr>
      <vt:lpstr>Mean shift</vt:lpstr>
      <vt:lpstr>Mean shift</vt:lpstr>
      <vt:lpstr>Mean shift</vt:lpstr>
      <vt:lpstr>Mean shift</vt:lpstr>
      <vt:lpstr>Mean shift</vt:lpstr>
      <vt:lpstr>Mean shift</vt:lpstr>
      <vt:lpstr>Mean shift clustering</vt:lpstr>
      <vt:lpstr>Non-maximum suppression</vt:lpstr>
      <vt:lpstr>Conclusions</vt:lpstr>
      <vt:lpstr>Future work</vt:lpstr>
      <vt:lpstr>Non-uniform grid of points</vt:lpstr>
      <vt:lpstr>References</vt:lpstr>
      <vt:lpstr>Scan image at all positions and scales</vt:lpstr>
      <vt:lpstr>PowerPoint Presentation</vt:lpstr>
      <vt:lpstr>Overview of methodology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pedestrians in static image</dc:title>
  <dc:creator>Linh Dang</dc:creator>
  <cp:lastModifiedBy>Linh Dang</cp:lastModifiedBy>
  <cp:revision>147</cp:revision>
  <dcterms:created xsi:type="dcterms:W3CDTF">2006-08-16T00:00:00Z</dcterms:created>
  <dcterms:modified xsi:type="dcterms:W3CDTF">2011-04-14T02:36:51Z</dcterms:modified>
</cp:coreProperties>
</file>